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0" r:id="rId3"/>
    <p:sldId id="323" r:id="rId4"/>
    <p:sldId id="321" r:id="rId5"/>
    <p:sldId id="319" r:id="rId6"/>
    <p:sldId id="322" r:id="rId7"/>
    <p:sldId id="277" r:id="rId8"/>
    <p:sldId id="278" r:id="rId9"/>
    <p:sldId id="291" r:id="rId10"/>
    <p:sldId id="279" r:id="rId11"/>
    <p:sldId id="324" r:id="rId12"/>
    <p:sldId id="325" r:id="rId13"/>
    <p:sldId id="281" r:id="rId14"/>
    <p:sldId id="326" r:id="rId15"/>
    <p:sldId id="327" r:id="rId16"/>
    <p:sldId id="342" r:id="rId17"/>
    <p:sldId id="329" r:id="rId18"/>
    <p:sldId id="330" r:id="rId19"/>
    <p:sldId id="343" r:id="rId20"/>
    <p:sldId id="331" r:id="rId21"/>
    <p:sldId id="332" r:id="rId22"/>
    <p:sldId id="333" r:id="rId23"/>
    <p:sldId id="346" r:id="rId24"/>
    <p:sldId id="335" r:id="rId25"/>
    <p:sldId id="334" r:id="rId26"/>
    <p:sldId id="340" r:id="rId27"/>
    <p:sldId id="336" r:id="rId28"/>
    <p:sldId id="337" r:id="rId29"/>
    <p:sldId id="341" r:id="rId30"/>
    <p:sldId id="339" r:id="rId31"/>
    <p:sldId id="344" r:id="rId32"/>
    <p:sldId id="34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DF5"/>
    <a:srgbClr val="DBDBDB"/>
    <a:srgbClr val="00B0F0"/>
    <a:srgbClr val="C57F11"/>
    <a:srgbClr val="C57711"/>
    <a:srgbClr val="DC3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7035" autoAdjust="0"/>
  </p:normalViewPr>
  <p:slideViewPr>
    <p:cSldViewPr snapToGrid="0" snapToObjects="1">
      <p:cViewPr varScale="1">
        <p:scale>
          <a:sx n="60" d="100"/>
          <a:sy n="60" d="100"/>
        </p:scale>
        <p:origin x="14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72" Type="http://schemas.microsoft.com/office/2015/10/relationships/revisionInfo" Target="revisionInfo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7110AB34-FFBC-49CC-933C-A22496061B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E63D96E-930F-4196-BD1E-4E669B2B7E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09999-67AF-448A-9439-0AD0151E2C3A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83B88C6-94F9-4B8D-9EF6-EE8F6769CD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FAF688E-F1A5-419B-9AEB-A593BEAC46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5721B-8D4C-47E1-933B-9A906F99CD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1991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CE662-62A0-DA42-BEA1-DC90482A962D}" type="datetimeFigureOut">
              <a:rPr kumimoji="1" lang="zh-CN" altLang="en-US" smtClean="0"/>
              <a:t>2019/3/27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02026-6229-A74B-A132-7EC2FD466D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39923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99EB93-5489-40E1-8544-42892B868AB3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5948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每一个线程块执行在一个</a:t>
            </a:r>
            <a:r>
              <a:rPr lang="en-US" altLang="zh-CN" dirty="0" smtClean="0"/>
              <a:t>SM</a:t>
            </a:r>
            <a:r>
              <a:rPr lang="zh-CN" altLang="en-US" dirty="0" smtClean="0"/>
              <a:t>中；</a:t>
            </a:r>
            <a:r>
              <a:rPr lang="en-US" altLang="zh-CN" dirty="0" smtClean="0"/>
              <a:t>SM</a:t>
            </a:r>
            <a:r>
              <a:rPr lang="zh-CN" altLang="en-US" dirty="0" smtClean="0"/>
              <a:t>的可伸缩调度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00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CUDA</a:t>
            </a:r>
            <a:r>
              <a:rPr lang="zh-CN" altLang="en-US" dirty="0" smtClean="0"/>
              <a:t>内存模型再细化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724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325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数组加，展示</a:t>
            </a:r>
            <a:r>
              <a:rPr lang="en-US" altLang="zh-CN" dirty="0" smtClean="0"/>
              <a:t>reduce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442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425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Nvidia-smi</a:t>
            </a:r>
            <a:endParaRPr lang="en-US" altLang="zh-CN" dirty="0" smtClean="0"/>
          </a:p>
          <a:p>
            <a:r>
              <a:rPr lang="en-US" altLang="zh-CN" dirty="0" err="1" smtClean="0"/>
              <a:t>Nvcc</a:t>
            </a:r>
            <a:endParaRPr lang="en-US" altLang="zh-CN" dirty="0" smtClean="0"/>
          </a:p>
          <a:p>
            <a:r>
              <a:rPr lang="zh-CN" altLang="en-US" dirty="0" smtClean="0"/>
              <a:t>参数解释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311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9067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413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更细致的显卡算力比较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6048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GPU</a:t>
            </a:r>
            <a:r>
              <a:rPr lang="zh-CN" altLang="en-US" dirty="0" smtClean="0"/>
              <a:t>计算</a:t>
            </a:r>
            <a:r>
              <a:rPr lang="zh-CN" altLang="en-US" dirty="0" smtClean="0"/>
              <a:t>能力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50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99EB93-5489-40E1-8544-42892B868AB3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146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1A57-DB74-4A7F-BAAE-59818F00591E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3711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1A57-DB74-4A7F-BAAE-59818F00591E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086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55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err="1" smtClean="0">
                <a:solidFill>
                  <a:srgbClr val="000000"/>
                </a:solidFill>
                <a:latin typeface="CourierNewPSMT"/>
              </a:rPr>
              <a:t>cudaMemcpyHostToDevice</a:t>
            </a:r>
            <a:r>
              <a:rPr lang="en-US" altLang="zh-CN" sz="1200" dirty="0" smtClean="0">
                <a:solidFill>
                  <a:srgbClr val="000000"/>
                </a:solidFill>
                <a:latin typeface="CourierNewPSMT"/>
              </a:rPr>
              <a:t>/</a:t>
            </a:r>
            <a:r>
              <a:rPr lang="en-US" altLang="zh-CN" sz="1200" dirty="0" err="1" smtClean="0">
                <a:solidFill>
                  <a:srgbClr val="000000"/>
                </a:solidFill>
                <a:latin typeface="CourierNewPSMT"/>
              </a:rPr>
              <a:t>cudaMemcpyDevicetoHost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675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911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SM</a:t>
            </a:r>
            <a:r>
              <a:rPr lang="zh-CN" altLang="en-US" dirty="0" smtClean="0"/>
              <a:t>的组成结构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0194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多个</a:t>
            </a:r>
            <a:r>
              <a:rPr lang="en-US" altLang="zh-CN" dirty="0" smtClean="0"/>
              <a:t>SM</a:t>
            </a:r>
            <a:r>
              <a:rPr lang="zh-CN" altLang="en-US" dirty="0" smtClean="0"/>
              <a:t>组成一个</a:t>
            </a:r>
            <a:r>
              <a:rPr lang="en-US" altLang="zh-CN" dirty="0" smtClean="0"/>
              <a:t>GPU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02026-6229-A74B-A132-7EC2FD466DC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8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BB5A2C5-A0A5-F845-9B46-A15644AA1923}"/>
              </a:ext>
            </a:extLst>
          </p:cNvPr>
          <p:cNvSpPr/>
          <p:nvPr userDrawn="1"/>
        </p:nvSpPr>
        <p:spPr>
          <a:xfrm>
            <a:off x="6673516" y="6128084"/>
            <a:ext cx="2422358" cy="593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https://ss1.baidu.com/6ONXsjip0QIZ8tyhnq/it/u=3623014369,3274114902&amp;fm=58&amp;bpow=465&amp;bpoh=46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450" y="60647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938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32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B5B67E-F5C9-44C5-8FC1-A3DC8CFB80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595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DF9053-861E-421D-AA66-193857D878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894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8435555-BF30-EE4F-846C-DCE4447C0200}"/>
              </a:ext>
            </a:extLst>
          </p:cNvPr>
          <p:cNvSpPr/>
          <p:nvPr userDrawn="1"/>
        </p:nvSpPr>
        <p:spPr>
          <a:xfrm>
            <a:off x="0" y="0"/>
            <a:ext cx="9144000" cy="7218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Picture 2" descr="https://ss1.baidu.com/6ONXsjip0QIZ8tyhnq/it/u=3623014369,3274114902&amp;fm=58&amp;bpow=465&amp;bpoh=46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15" y="87523"/>
            <a:ext cx="546847" cy="54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0531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38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241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48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682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71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43984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95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BDF44-C484-7A4C-90A0-C8B9040F1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25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nvidia.com/cuda/cuda-c-best-practices-guide/index.html" TargetMode="External"/><Relationship Id="rId5" Type="http://schemas.openxmlformats.org/officeDocument/2006/relationships/hyperlink" Target="https://docs.nvidia.com/cuda/cuda-c-best-practices-guide/index.html#abstract" TargetMode="External"/><Relationship Id="rId4" Type="http://schemas.openxmlformats.org/officeDocument/2006/relationships/hyperlink" Target="https://docs.nvidia.com/cuda/index.html#programming-guide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dirty="0" smtClean="0"/>
              <a:t>GPU </a:t>
            </a:r>
            <a:r>
              <a:rPr lang="zh-CN" altLang="en-US" dirty="0"/>
              <a:t>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郑歆慰</a:t>
            </a:r>
            <a:endParaRPr lang="en-US" altLang="zh-CN" dirty="0" smtClean="0"/>
          </a:p>
          <a:p>
            <a:r>
              <a:rPr lang="en-US" altLang="zh-CN" dirty="0"/>
              <a:t>xwzheng@ustc.edu.cn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1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98" y="4731987"/>
            <a:ext cx="2814204" cy="15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8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911225"/>
            <a:ext cx="7886700" cy="142673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 smtClean="0"/>
              <a:t>并行计算平台和编程模型</a:t>
            </a:r>
            <a:endParaRPr lang="en-US" altLang="zh-CN" dirty="0" smtClean="0"/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 smtClean="0"/>
              <a:t>由</a:t>
            </a:r>
            <a:r>
              <a:rPr lang="en-US" altLang="zh-CN" dirty="0" smtClean="0"/>
              <a:t>NVIDIA</a:t>
            </a:r>
            <a:r>
              <a:rPr lang="zh-CN" altLang="en-US" dirty="0" smtClean="0"/>
              <a:t>发布</a:t>
            </a:r>
            <a:endParaRPr 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8600" y="11446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等线" panose="02010600030101010101" pitchFamily="2" charset="-122"/>
              </a:rPr>
              <a:t>CUDA</a:t>
            </a:r>
            <a:endParaRPr lang="zh-CN" altLang="en-US" b="1" dirty="0"/>
          </a:p>
        </p:txBody>
      </p:sp>
      <p:pic>
        <p:nvPicPr>
          <p:cNvPr id="5" name="Content Placeholder 3" descr="cuda_platform_sta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035" y="2067792"/>
            <a:ext cx="6079548" cy="38880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69258" y="6051306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等线" panose="02010600030101010101" pitchFamily="2" charset="-122"/>
              </a:rPr>
              <a:t>CUDA</a:t>
            </a:r>
            <a:r>
              <a:rPr lang="zh-CN" altLang="en-US" sz="2400" dirty="0" smtClean="0">
                <a:latin typeface="等线" panose="02010600030101010101" pitchFamily="2" charset="-122"/>
              </a:rPr>
              <a:t>技术栈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384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93238" y="1643063"/>
            <a:ext cx="8831700" cy="3270366"/>
            <a:chOff x="193238" y="1643063"/>
            <a:chExt cx="8831700" cy="327036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38" y="1643063"/>
              <a:ext cx="3878700" cy="327036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938" y="1670566"/>
              <a:ext cx="4953000" cy="3215359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 flipH="1">
            <a:off x="6012656" y="1000125"/>
            <a:ext cx="1774033" cy="757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322771" y="4621806"/>
            <a:ext cx="1106605" cy="1021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7358063" y="701675"/>
            <a:ext cx="171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kernel function</a:t>
            </a:r>
            <a:endParaRPr lang="en-IN"/>
          </a:p>
        </p:txBody>
      </p:sp>
      <p:sp>
        <p:nvSpPr>
          <p:cNvPr id="19464" name="TextBox 11"/>
          <p:cNvSpPr txBox="1">
            <a:spLocks noChangeArrowheads="1"/>
          </p:cNvSpPr>
          <p:nvPr/>
        </p:nvSpPr>
        <p:spPr bwMode="auto">
          <a:xfrm>
            <a:off x="6072188" y="5572125"/>
            <a:ext cx="171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grid of kernels</a:t>
            </a:r>
            <a:endParaRPr lang="en-IN"/>
          </a:p>
        </p:txBody>
      </p:sp>
      <p:sp>
        <p:nvSpPr>
          <p:cNvPr id="8" name="文本框 7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矩阵求和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464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>
          <a:xfrm>
            <a:off x="228600" y="890442"/>
            <a:ext cx="8686800" cy="558309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CUDA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对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语言进行扩展，允许定义一种称为</a:t>
            </a:r>
            <a:r>
              <a:rPr lang="en-US" altLang="zh-CN" b="1" i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kernel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的函数，当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kernel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被调用时，它实际上是在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CUDA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线程中执行了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遍。</a:t>
            </a:r>
            <a:endParaRPr lang="en-US" altLang="zh-CN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Kernel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函数由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__global__ 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进行定义</a:t>
            </a:r>
            <a:endParaRPr lang="en-US" altLang="zh-CN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当执行时，线程的数量由特殊标记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&lt;&lt;&lt;...&gt;&gt;&gt;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指定</a:t>
            </a:r>
            <a:endParaRPr lang="en-US" altLang="zh-CN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每个线程都有唯一的编号，由内建的变量</a:t>
            </a:r>
            <a:r>
              <a:rPr lang="en-US" altLang="zh-CN" b="1" dirty="0" err="1" smtClean="0">
                <a:latin typeface="等线" panose="02010600030101010101" pitchFamily="2" charset="-122"/>
                <a:ea typeface="等线" panose="02010600030101010101" pitchFamily="2" charset="-122"/>
              </a:rPr>
              <a:t>threadIdx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记录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8600" y="114467"/>
            <a:ext cx="160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Kernel</a:t>
            </a:r>
            <a:r>
              <a:rPr lang="zh-CN" altLang="en-US" sz="2400" dirty="0" smtClean="0"/>
              <a:t>函数</a:t>
            </a:r>
            <a:endParaRPr lang="zh-CN" altLang="en-US" sz="2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294908"/>
              </p:ext>
            </p:extLst>
          </p:nvPr>
        </p:nvGraphicFramePr>
        <p:xfrm>
          <a:off x="651164" y="4410363"/>
          <a:ext cx="77400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/>
                <a:gridCol w="1524000"/>
                <a:gridCol w="1524000"/>
                <a:gridCol w="316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特殊标记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主机端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设备端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__device__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设备端函数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__host__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主机端函数，默认值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__global__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主机端调用，设备端执行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1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Content Placeholder 2"/>
          <p:cNvSpPr>
            <a:spLocks noGrp="1"/>
          </p:cNvSpPr>
          <p:nvPr>
            <p:ph idx="4294967295"/>
          </p:nvPr>
        </p:nvSpPr>
        <p:spPr>
          <a:xfrm>
            <a:off x="4281054" y="536717"/>
            <a:ext cx="4395355" cy="4436918"/>
          </a:xfrm>
        </p:spPr>
        <p:txBody>
          <a:bodyPr>
            <a:normAutofit/>
          </a:bodyPr>
          <a:lstStyle/>
          <a:p>
            <a:pPr lvl="3">
              <a:buFont typeface="Arial" panose="020B0604020202020204" pitchFamily="34" charset="0"/>
              <a:buNone/>
            </a:pPr>
            <a:endParaRPr lang="en-US" altLang="zh-CN" sz="2400" dirty="0" smtClean="0"/>
          </a:p>
          <a:p>
            <a:pPr marL="0" lvl="3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2400" b="1" dirty="0" smtClean="0"/>
              <a:t>Thread</a:t>
            </a:r>
            <a:r>
              <a:rPr lang="en-US" altLang="zh-CN" sz="2400" dirty="0" smtClean="0"/>
              <a:t> –CUDA</a:t>
            </a:r>
            <a:r>
              <a:rPr lang="zh-CN" altLang="en-US" sz="2400" dirty="0" smtClean="0"/>
              <a:t>并行执行单元</a:t>
            </a:r>
            <a:r>
              <a:rPr lang="en-US" altLang="zh-CN" sz="2400" dirty="0" smtClean="0"/>
              <a:t>  (</a:t>
            </a:r>
            <a:r>
              <a:rPr lang="zh-CN" altLang="en-US" sz="2400" dirty="0" smtClean="0"/>
              <a:t>由</a:t>
            </a:r>
            <a:r>
              <a:rPr lang="en-US" altLang="zh-CN" sz="2400" dirty="0" err="1" smtClean="0"/>
              <a:t>threadIdx</a:t>
            </a:r>
            <a:r>
              <a:rPr lang="zh-CN" altLang="en-US" sz="2400" dirty="0" smtClean="0"/>
              <a:t>编号</a:t>
            </a:r>
            <a:r>
              <a:rPr lang="en-US" altLang="zh-CN" sz="2400" dirty="0" smtClean="0"/>
              <a:t>)</a:t>
            </a:r>
          </a:p>
          <a:p>
            <a:pPr marL="0" lvl="3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sz="2400" dirty="0" smtClean="0"/>
          </a:p>
          <a:p>
            <a:pPr marL="0" lvl="3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2400" b="1" dirty="0" smtClean="0"/>
              <a:t>Block</a:t>
            </a:r>
            <a:r>
              <a:rPr lang="en-US" altLang="zh-CN" sz="2400" dirty="0" smtClean="0"/>
              <a:t> – </a:t>
            </a:r>
            <a:r>
              <a:rPr lang="zh-CN" altLang="en-US" sz="2400" dirty="0" smtClean="0"/>
              <a:t>多个线程组成一个线程块</a:t>
            </a:r>
            <a:r>
              <a:rPr lang="en-US" altLang="zh-CN" sz="2400" dirty="0" smtClean="0"/>
              <a:t> (</a:t>
            </a:r>
            <a:r>
              <a:rPr lang="zh-CN" altLang="en-US" sz="2400" dirty="0" smtClean="0"/>
              <a:t>由</a:t>
            </a:r>
            <a:r>
              <a:rPr lang="en-US" altLang="zh-CN" sz="2400" dirty="0" err="1" smtClean="0"/>
              <a:t>blockIdx</a:t>
            </a:r>
            <a:r>
              <a:rPr lang="zh-CN" altLang="en-US" sz="2400" dirty="0" smtClean="0"/>
              <a:t>编号</a:t>
            </a:r>
            <a:r>
              <a:rPr lang="en-US" altLang="zh-CN" sz="2400" dirty="0" smtClean="0"/>
              <a:t>) </a:t>
            </a:r>
          </a:p>
          <a:p>
            <a:pPr marL="0" lvl="3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sz="2400" dirty="0" smtClean="0"/>
          </a:p>
          <a:p>
            <a:pPr marL="0" lvl="3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2400" b="1" dirty="0" smtClean="0"/>
              <a:t>Grid</a:t>
            </a:r>
            <a:r>
              <a:rPr lang="en-US" altLang="zh-CN" sz="2400" dirty="0" smtClean="0"/>
              <a:t> – </a:t>
            </a:r>
            <a:r>
              <a:rPr lang="zh-CN" altLang="en-US" sz="2400" dirty="0" smtClean="0"/>
              <a:t>多个线程块组成一个</a:t>
            </a:r>
            <a:r>
              <a:rPr lang="en-US" altLang="zh-CN" sz="2400" dirty="0" smtClean="0"/>
              <a:t>Grid,</a:t>
            </a:r>
            <a:r>
              <a:rPr lang="zh-CN" altLang="en-US" sz="2400" dirty="0" smtClean="0"/>
              <a:t>每次调用</a:t>
            </a:r>
            <a:r>
              <a:rPr lang="en-US" altLang="zh-CN" sz="2400" dirty="0" smtClean="0"/>
              <a:t>kernel</a:t>
            </a:r>
            <a:r>
              <a:rPr lang="zh-CN" altLang="en-US" sz="2400" dirty="0" smtClean="0"/>
              <a:t>函数将产生一个</a:t>
            </a:r>
            <a:r>
              <a:rPr lang="en-US" altLang="zh-CN" sz="2400" dirty="0" smtClean="0"/>
              <a:t>Grid</a:t>
            </a:r>
          </a:p>
          <a:p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28600" y="114467"/>
            <a:ext cx="417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线程层次（</a:t>
            </a:r>
            <a:r>
              <a:rPr lang="en-US" altLang="zh-CN" sz="2400" dirty="0"/>
              <a:t>Thread Hierarchy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51228"/>
            <a:ext cx="3689418" cy="414318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5187779"/>
            <a:ext cx="8686800" cy="1681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 smtClean="0">
                <a:latin typeface="等线" panose="02010600030101010101" pitchFamily="2" charset="-122"/>
                <a:ea typeface="等线" panose="02010600030101010101" pitchFamily="2" charset="-122"/>
              </a:rPr>
              <a:t>threadIdx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2400" b="1" dirty="0" err="1" smtClean="0">
                <a:latin typeface="等线" panose="02010600030101010101" pitchFamily="2" charset="-122"/>
                <a:ea typeface="等线" panose="02010600030101010101" pitchFamily="2" charset="-122"/>
              </a:rPr>
              <a:t>blockIdx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是一个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dim3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数组；</a:t>
            </a:r>
            <a:r>
              <a:rPr lang="en-US" altLang="zh-CN" sz="2400" b="1" dirty="0" err="1" smtClean="0">
                <a:latin typeface="等线" panose="02010600030101010101" pitchFamily="2" charset="-122"/>
                <a:ea typeface="等线" panose="02010600030101010101" pitchFamily="2" charset="-122"/>
              </a:rPr>
              <a:t>gridDim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2400" b="1" dirty="0" err="1" smtClean="0">
                <a:latin typeface="等线" panose="02010600030101010101" pitchFamily="2" charset="-122"/>
                <a:ea typeface="等线" panose="02010600030101010101" pitchFamily="2" charset="-122"/>
              </a:rPr>
              <a:t>blockDim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分别表示了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Grid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包含的线程块数目和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包含的线程数目</a:t>
            </a:r>
            <a:endParaRPr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同一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Block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的线程共享一个指令流，可以使用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__</a:t>
            </a:r>
            <a:r>
              <a:rPr lang="en-US" altLang="zh-CN" sz="2400" b="1" dirty="0" err="1"/>
              <a:t>syncthreads</a:t>
            </a:r>
            <a:r>
              <a:rPr lang="en-US" altLang="zh-CN" sz="2400" dirty="0"/>
              <a:t> </a:t>
            </a:r>
            <a:r>
              <a:rPr lang="zh-CN" altLang="en-US" sz="2400" dirty="0" smtClean="0"/>
              <a:t>进行同步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3378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extBox 11"/>
          <p:cNvSpPr txBox="1">
            <a:spLocks noChangeArrowheads="1"/>
          </p:cNvSpPr>
          <p:nvPr/>
        </p:nvSpPr>
        <p:spPr bwMode="auto">
          <a:xfrm>
            <a:off x="738188" y="5683827"/>
            <a:ext cx="7667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数据从哪里来，流向哪里？</a:t>
            </a:r>
            <a:endParaRPr lang="en-I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矩阵求和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193238" y="1643063"/>
            <a:ext cx="8831700" cy="3270366"/>
            <a:chOff x="193238" y="1643063"/>
            <a:chExt cx="8831700" cy="327036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38" y="1643063"/>
              <a:ext cx="3878700" cy="327036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938" y="1670566"/>
              <a:ext cx="4953000" cy="3215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7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数据传输</a:t>
            </a:r>
            <a:endParaRPr lang="zh-CN" altLang="en-US" sz="2400" dirty="0"/>
          </a:p>
        </p:txBody>
      </p:sp>
      <p:pic>
        <p:nvPicPr>
          <p:cNvPr id="5" name="Content Placeholder 3" descr="cuda_memc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8568" y="4488873"/>
            <a:ext cx="4324350" cy="19526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19545" y="1433945"/>
            <a:ext cx="2732809" cy="2202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主机端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存储器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94662" y="1433944"/>
            <a:ext cx="2732809" cy="95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设备端（</a:t>
            </a:r>
            <a:r>
              <a:rPr lang="en-US" altLang="zh-CN" dirty="0" smtClean="0"/>
              <a:t>GPU0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存储器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794662" y="2680853"/>
            <a:ext cx="2732809" cy="95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设备端（</a:t>
            </a:r>
            <a:r>
              <a:rPr lang="en-US" altLang="zh-CN" dirty="0" smtClean="0"/>
              <a:t>GPU1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存储器</a:t>
            </a:r>
          </a:p>
        </p:txBody>
      </p:sp>
      <p:cxnSp>
        <p:nvCxnSpPr>
          <p:cNvPr id="4" name="直接箭头连接符 3"/>
          <p:cNvCxnSpPr>
            <a:endCxn id="7" idx="1"/>
          </p:cNvCxnSpPr>
          <p:nvPr/>
        </p:nvCxnSpPr>
        <p:spPr>
          <a:xfrm>
            <a:off x="3252354" y="1911926"/>
            <a:ext cx="254230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252354" y="3155370"/>
            <a:ext cx="254230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333983" y="2274497"/>
            <a:ext cx="2379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cudaMemcpy</a:t>
            </a:r>
            <a:r>
              <a:rPr lang="en-US" altLang="zh-CN" sz="2800" dirty="0" smtClean="0"/>
              <a:t>()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硬件视角</a:t>
            </a:r>
            <a:endParaRPr lang="zh-CN" altLang="en-US" sz="2400" dirty="0"/>
          </a:p>
        </p:txBody>
      </p:sp>
      <p:pic>
        <p:nvPicPr>
          <p:cNvPr id="86018" name="Picture 2" descr="https://images0.cnblogs.com/blog2015/657339/201505/3002562928249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65" y="939655"/>
            <a:ext cx="7211580" cy="573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3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3032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Stream </a:t>
            </a:r>
            <a:r>
              <a:rPr lang="en-US" altLang="zh-CN" sz="2400" dirty="0" err="1"/>
              <a:t>MultiProcessor</a:t>
            </a:r>
            <a:endParaRPr lang="zh-CN" altLang="en-US" sz="2400" dirty="0"/>
          </a:p>
        </p:txBody>
      </p:sp>
      <p:pic>
        <p:nvPicPr>
          <p:cNvPr id="84994" name="Picture 2" descr="https://images0.cnblogs.com/blog2015/657339/201505/3003002512617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180" y="901739"/>
            <a:ext cx="5016201" cy="566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3032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Stream </a:t>
            </a:r>
            <a:r>
              <a:rPr lang="en-US" altLang="zh-CN" sz="2400" dirty="0" err="1"/>
              <a:t>MultiProcessor</a:t>
            </a:r>
            <a:endParaRPr lang="zh-CN" altLang="en-US" sz="2400" dirty="0"/>
          </a:p>
        </p:txBody>
      </p:sp>
      <p:pic>
        <p:nvPicPr>
          <p:cNvPr id="83970" name="Picture 2" descr="https://images0.cnblogs.com/blog2015/657339/201505/3003001439182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737321"/>
            <a:ext cx="8302336" cy="59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15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弹性调度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09" y="927213"/>
            <a:ext cx="6408583" cy="56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8600" y="11446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</a:rPr>
              <a:t>人工智能发展历程</a:t>
            </a:r>
            <a:endParaRPr lang="zh-CN" altLang="en-US" b="1" dirty="0"/>
          </a:p>
        </p:txBody>
      </p:sp>
      <p:pic>
        <p:nvPicPr>
          <p:cNvPr id="18434" name="Picture 2" descr="è°­éçé¢å£«ï¼äººå·¥æºè½æ°å¨æ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4280"/>
            <a:ext cx="8509008" cy="49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434509" y="6211926"/>
            <a:ext cx="2274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“</a:t>
            </a:r>
            <a:r>
              <a:rPr lang="zh-CN" altLang="en-US" sz="2800" dirty="0" smtClean="0"/>
              <a:t>大力出奇迹</a:t>
            </a:r>
            <a:r>
              <a:rPr lang="en-US" altLang="zh-CN" sz="2800" dirty="0" smtClean="0"/>
              <a:t>”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3385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13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CUDA</a:t>
            </a:r>
            <a:r>
              <a:rPr lang="zh-CN" altLang="en-US" sz="2400" dirty="0" smtClean="0"/>
              <a:t>内存模型</a:t>
            </a:r>
            <a:endParaRPr lang="zh-CN" altLang="en-US" sz="24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55587" y="1042843"/>
            <a:ext cx="5059363" cy="2741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线程可以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</a:p>
          <a:p>
            <a:pPr marL="974725" lvl="1" indent="-403225">
              <a:lnSpc>
                <a:spcPct val="125000"/>
              </a:lnSpc>
            </a:pPr>
            <a:r>
              <a:rPr lang="zh-CN" altLang="en-US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读</a:t>
            </a:r>
            <a:r>
              <a:rPr lang="en-US" altLang="zh-CN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写</a:t>
            </a:r>
            <a:r>
              <a:rPr lang="en-US" altLang="zh-CN" sz="21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线程级的</a:t>
            </a:r>
            <a:r>
              <a:rPr lang="en-US" altLang="zh-CN" sz="2100" dirty="0" smtClean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registers</a:t>
            </a:r>
          </a:p>
          <a:p>
            <a:pPr marL="974725" lvl="1" indent="-403225">
              <a:lnSpc>
                <a:spcPct val="125000"/>
              </a:lnSpc>
            </a:pP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读</a:t>
            </a:r>
            <a:r>
              <a:rPr lang="en-US" altLang="zh-CN" sz="21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写</a:t>
            </a:r>
            <a:r>
              <a:rPr lang="en-US" altLang="zh-CN" sz="21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线程级的</a:t>
            </a:r>
            <a:r>
              <a:rPr lang="en-US" altLang="zh-CN" sz="2100" dirty="0" smtClean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local memory</a:t>
            </a:r>
          </a:p>
          <a:p>
            <a:pPr marL="974725" lvl="1" indent="-403225">
              <a:lnSpc>
                <a:spcPct val="125000"/>
              </a:lnSpc>
            </a:pP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读</a:t>
            </a:r>
            <a:r>
              <a:rPr lang="en-US" altLang="zh-CN" sz="21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写</a:t>
            </a:r>
            <a:r>
              <a:rPr lang="en-US" altLang="zh-CN" sz="21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线程</a:t>
            </a: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块</a:t>
            </a:r>
            <a:r>
              <a:rPr lang="zh-CN" altLang="en-US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级</a:t>
            </a: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2100" dirty="0" smtClean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shared memory</a:t>
            </a:r>
          </a:p>
          <a:p>
            <a:pPr marL="974725" lvl="1" indent="-403225">
              <a:lnSpc>
                <a:spcPct val="125000"/>
              </a:lnSpc>
            </a:pP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读</a:t>
            </a:r>
            <a:r>
              <a:rPr lang="en-US" altLang="zh-CN" sz="21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写</a:t>
            </a:r>
            <a:r>
              <a:rPr lang="en-US" altLang="zh-CN" sz="2100" dirty="0">
                <a:latin typeface="等线" panose="02010600030101010101" pitchFamily="2" charset="-122"/>
                <a:ea typeface="等线" panose="02010600030101010101" pitchFamily="2" charset="-122"/>
              </a:rPr>
              <a:t> Grid</a:t>
            </a: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级</a:t>
            </a:r>
            <a:r>
              <a:rPr lang="zh-CN" altLang="en-US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2100" dirty="0" smtClean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global memory</a:t>
            </a:r>
          </a:p>
          <a:p>
            <a:pPr marL="974725" lvl="1" indent="-403225">
              <a:lnSpc>
                <a:spcPct val="125000"/>
              </a:lnSpc>
            </a:pPr>
            <a:r>
              <a:rPr lang="zh-CN" altLang="en-US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只读</a:t>
            </a:r>
            <a:r>
              <a:rPr lang="en-US" altLang="zh-CN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 Grid</a:t>
            </a:r>
            <a:r>
              <a:rPr lang="zh-CN" altLang="en-US" sz="2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级</a:t>
            </a:r>
            <a:r>
              <a:rPr lang="en-US" altLang="zh-CN" sz="2100" dirty="0" smtClean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constant memory</a:t>
            </a:r>
          </a:p>
          <a:p>
            <a:pPr marL="974725" lvl="1" indent="-403225">
              <a:lnSpc>
                <a:spcPct val="125000"/>
              </a:lnSpc>
            </a:pP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只读</a:t>
            </a:r>
            <a:r>
              <a:rPr lang="en-US" altLang="zh-CN" sz="2100" dirty="0">
                <a:latin typeface="等线" panose="02010600030101010101" pitchFamily="2" charset="-122"/>
                <a:ea typeface="等线" panose="02010600030101010101" pitchFamily="2" charset="-122"/>
              </a:rPr>
              <a:t> Grid</a:t>
            </a:r>
            <a:r>
              <a:rPr lang="zh-CN" altLang="en-US" sz="2100" dirty="0">
                <a:latin typeface="等线" panose="02010600030101010101" pitchFamily="2" charset="-122"/>
                <a:ea typeface="等线" panose="02010600030101010101" pitchFamily="2" charset="-122"/>
              </a:rPr>
              <a:t>级</a:t>
            </a:r>
            <a:r>
              <a:rPr lang="en-US" altLang="zh-CN" sz="2100" dirty="0" smtClean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texture memory</a:t>
            </a:r>
            <a:endParaRPr lang="en-US" altLang="zh-CN" sz="2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449762" y="1217468"/>
            <a:ext cx="4541838" cy="5045075"/>
            <a:chOff x="2842" y="974"/>
            <a:chExt cx="2861" cy="3178"/>
          </a:xfrm>
        </p:grpSpPr>
        <p:sp>
          <p:nvSpPr>
            <p:cNvPr id="5" name="AutoShape 5"/>
            <p:cNvSpPr>
              <a:spLocks noChangeAspect="1" noChangeArrowheads="1"/>
            </p:cNvSpPr>
            <p:nvPr/>
          </p:nvSpPr>
          <p:spPr bwMode="auto">
            <a:xfrm>
              <a:off x="3362" y="974"/>
              <a:ext cx="2341" cy="3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365" y="977"/>
              <a:ext cx="2335" cy="3172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003300"/>
                  </a:solidFill>
                  <a:ea typeface="宋体" panose="02010600030101010101" pitchFamily="2" charset="-122"/>
                </a:rPr>
                <a:t>(Device) Grid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3397" y="3491"/>
              <a:ext cx="2271" cy="269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Constant</a:t>
              </a:r>
            </a:p>
            <a:p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Memory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397" y="3830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Texture</a:t>
              </a:r>
            </a:p>
            <a:p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Memory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397" y="3147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Global</a:t>
              </a:r>
            </a:p>
            <a:p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Memory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396" y="1288"/>
              <a:ext cx="1116" cy="179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003300"/>
                  </a:solidFill>
                  <a:ea typeface="宋体" panose="02010600030101010101" pitchFamily="2" charset="-122"/>
                </a:rPr>
                <a:t>Block (0, 0)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3427" y="1609"/>
              <a:ext cx="1060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Shared Memory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3427" y="2709"/>
              <a:ext cx="332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Local</a:t>
              </a:r>
            </a:p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Memory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3421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Thread (0, 0)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421" y="1926"/>
              <a:ext cx="392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Registers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3874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3617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3593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798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3919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858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975" y="2709"/>
              <a:ext cx="333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Local</a:t>
              </a:r>
            </a:p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Memory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3970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Thread (1, 0)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3970" y="1926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Registers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4422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 flipV="1">
              <a:off x="4166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4141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4347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4467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4406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4553" y="1288"/>
              <a:ext cx="1116" cy="179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003300"/>
                  </a:solidFill>
                  <a:ea typeface="宋体" panose="02010600030101010101" pitchFamily="2" charset="-122"/>
                </a:rPr>
                <a:t>Block (1, 0)</a:t>
              </a:r>
              <a:endParaRPr lang="en-US" altLang="zh-CN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4583" y="1609"/>
              <a:ext cx="1061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Shared Memory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583" y="2709"/>
              <a:ext cx="332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Local</a:t>
              </a:r>
            </a:p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Memory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4578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Thread (0, 0)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578" y="1926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Registers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V="1">
              <a:off x="5030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V="1">
              <a:off x="4774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V="1">
              <a:off x="4749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4955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5075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>
              <a:off x="5014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5132" y="2709"/>
              <a:ext cx="332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Local</a:t>
              </a:r>
            </a:p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Memory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2" name="Text Box 42"/>
            <p:cNvSpPr txBox="1">
              <a:spLocks noChangeArrowheads="1"/>
            </p:cNvSpPr>
            <p:nvPr/>
          </p:nvSpPr>
          <p:spPr bwMode="auto">
            <a:xfrm>
              <a:off x="5127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Thread (1, 0)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5127" y="1926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1000" b="1">
                  <a:solidFill>
                    <a:srgbClr val="003300"/>
                  </a:solidFill>
                  <a:ea typeface="宋体" panose="02010600030101010101" pitchFamily="2" charset="-122"/>
                </a:rPr>
                <a:t>Registers</a:t>
              </a:r>
              <a:endParaRPr lang="en-US" altLang="zh-CN" sz="10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 flipV="1">
              <a:off x="5579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45"/>
            <p:cNvSpPr>
              <a:spLocks noChangeShapeType="1"/>
            </p:cNvSpPr>
            <p:nvPr/>
          </p:nvSpPr>
          <p:spPr bwMode="auto">
            <a:xfrm flipV="1">
              <a:off x="5322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V="1">
              <a:off x="5298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7"/>
            <p:cNvSpPr>
              <a:spLocks noChangeShapeType="1"/>
            </p:cNvSpPr>
            <p:nvPr/>
          </p:nvSpPr>
          <p:spPr bwMode="auto">
            <a:xfrm>
              <a:off x="5504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48"/>
            <p:cNvSpPr>
              <a:spLocks noChangeShapeType="1"/>
            </p:cNvSpPr>
            <p:nvPr/>
          </p:nvSpPr>
          <p:spPr bwMode="auto">
            <a:xfrm>
              <a:off x="5624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49"/>
            <p:cNvSpPr>
              <a:spLocks noChangeShapeType="1"/>
            </p:cNvSpPr>
            <p:nvPr/>
          </p:nvSpPr>
          <p:spPr bwMode="auto">
            <a:xfrm>
              <a:off x="5563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Text Box 50"/>
            <p:cNvSpPr txBox="1">
              <a:spLocks noChangeArrowheads="1"/>
            </p:cNvSpPr>
            <p:nvPr/>
          </p:nvSpPr>
          <p:spPr bwMode="auto">
            <a:xfrm>
              <a:off x="2842" y="3144"/>
              <a:ext cx="355" cy="100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003300"/>
                  </a:solidFill>
                  <a:ea typeface="宋体" panose="02010600030101010101" pitchFamily="2" charset="-122"/>
                </a:rPr>
                <a:t>Host</a:t>
              </a:r>
            </a:p>
          </p:txBody>
        </p:sp>
        <p:sp>
          <p:nvSpPr>
            <p:cNvPr id="51" name="Line 51"/>
            <p:cNvSpPr>
              <a:spLocks noChangeShapeType="1"/>
            </p:cNvSpPr>
            <p:nvPr/>
          </p:nvSpPr>
          <p:spPr bwMode="auto">
            <a:xfrm flipV="1">
              <a:off x="3197" y="327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52"/>
            <p:cNvSpPr>
              <a:spLocks noChangeShapeType="1"/>
            </p:cNvSpPr>
            <p:nvPr/>
          </p:nvSpPr>
          <p:spPr bwMode="auto">
            <a:xfrm flipV="1">
              <a:off x="3197" y="361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53"/>
            <p:cNvSpPr>
              <a:spLocks noChangeShapeType="1"/>
            </p:cNvSpPr>
            <p:nvPr/>
          </p:nvSpPr>
          <p:spPr bwMode="auto">
            <a:xfrm flipV="1">
              <a:off x="3197" y="395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" name="Rectangle 54"/>
          <p:cNvSpPr>
            <a:spLocks noChangeArrowheads="1"/>
          </p:cNvSpPr>
          <p:nvPr/>
        </p:nvSpPr>
        <p:spPr bwMode="auto">
          <a:xfrm>
            <a:off x="255586" y="4776643"/>
            <a:ext cx="4054477" cy="133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74725" indent="-4032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31925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7482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7725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749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21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93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6525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主机端可以读写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global memory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en-US" altLang="zh-CN" sz="2400" dirty="0" smtClean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constant memory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en-US" altLang="zh-CN" sz="2400" dirty="0" smtClean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texture memory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2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13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CUDA</a:t>
            </a:r>
            <a:r>
              <a:rPr lang="zh-CN" altLang="en-US" sz="2400" dirty="0"/>
              <a:t>编程</a:t>
            </a:r>
            <a:r>
              <a:rPr lang="zh-CN" altLang="en-US" sz="2400" dirty="0" smtClean="0"/>
              <a:t>模型</a:t>
            </a:r>
            <a:endParaRPr lang="zh-CN" altLang="en-US" sz="24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85750" y="1073563"/>
            <a:ext cx="4223641" cy="5008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5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一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kernel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会被多个线程块组成的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grid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执行，所有线程共享数据存储空间</a:t>
            </a:r>
            <a:endParaRPr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indent="-457200">
              <a:lnSpc>
                <a:spcPct val="125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一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个线程块是一批的线程，他们执行相同的代码，可以使用特定操作来同步，并会共享高速的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shared memory</a:t>
            </a:r>
            <a:endParaRPr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indent="-457200">
              <a:lnSpc>
                <a:spcPct val="125000"/>
              </a:lnSpc>
            </a:pP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不同线程块间的不同线程是互不干扰的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705350" y="1073563"/>
            <a:ext cx="4056063" cy="5381625"/>
            <a:chOff x="3034" y="690"/>
            <a:chExt cx="2555" cy="3390"/>
          </a:xfrm>
        </p:grpSpPr>
        <p:sp>
          <p:nvSpPr>
            <p:cNvPr id="5" name="AutoShape 5"/>
            <p:cNvSpPr>
              <a:spLocks noChangeAspect="1" noChangeArrowheads="1"/>
            </p:cNvSpPr>
            <p:nvPr/>
          </p:nvSpPr>
          <p:spPr bwMode="auto">
            <a:xfrm>
              <a:off x="3034" y="690"/>
              <a:ext cx="2555" cy="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037" y="693"/>
              <a:ext cx="671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003300"/>
                  </a:solidFill>
                  <a:ea typeface="宋体" panose="02010600030101010101" pitchFamily="2" charset="-122"/>
                </a:rPr>
                <a:t>Host</a:t>
              </a:r>
              <a:endParaRPr lang="en-US" altLang="zh-CN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3199" y="1171"/>
              <a:ext cx="432" cy="33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200" b="1">
                  <a:solidFill>
                    <a:srgbClr val="003300"/>
                  </a:solidFill>
                  <a:ea typeface="宋体" panose="02010600030101010101" pitchFamily="2" charset="-122"/>
                </a:rPr>
                <a:t>Kernel 1</a:t>
              </a:r>
              <a:endParaRPr lang="en-US" altLang="zh-CN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185" y="2275"/>
              <a:ext cx="430" cy="334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200" b="1">
                  <a:solidFill>
                    <a:srgbClr val="003300"/>
                  </a:solidFill>
                  <a:ea typeface="宋体" panose="02010600030101010101" pitchFamily="2" charset="-122"/>
                </a:rPr>
                <a:t>Kernel 2</a:t>
              </a:r>
              <a:endParaRPr lang="en-US" altLang="zh-CN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3118" y="1110"/>
              <a:ext cx="1" cy="169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827" y="698"/>
              <a:ext cx="1759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003300"/>
                  </a:solidFill>
                  <a:ea typeface="宋体" panose="02010600030101010101" pitchFamily="2" charset="-122"/>
                </a:rPr>
                <a:t>Device</a:t>
              </a:r>
              <a:endParaRPr lang="en-US" altLang="zh-CN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927" y="957"/>
              <a:ext cx="1554" cy="1004"/>
              <a:chOff x="3820" y="4577"/>
              <a:chExt cx="4116" cy="2660"/>
            </a:xfrm>
          </p:grpSpPr>
          <p:sp>
            <p:nvSpPr>
              <p:cNvPr id="66" name="Text Box 12"/>
              <p:cNvSpPr txBox="1">
                <a:spLocks noChangeArrowheads="1"/>
              </p:cNvSpPr>
              <p:nvPr/>
            </p:nvSpPr>
            <p:spPr bwMode="auto">
              <a:xfrm>
                <a:off x="3820" y="4577"/>
                <a:ext cx="4116" cy="2660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zh-CN" sz="1200" b="1">
                    <a:solidFill>
                      <a:srgbClr val="003300"/>
                    </a:solidFill>
                    <a:ea typeface="宋体" panose="02010600030101010101" pitchFamily="2" charset="-122"/>
                  </a:rPr>
                  <a:t>Grid 1</a:t>
                </a:r>
                <a:endParaRPr lang="en-US" altLang="zh-CN">
                  <a:solidFill>
                    <a:srgbClr val="003300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67" name="Group 13"/>
              <p:cNvGrpSpPr>
                <a:grpSpLocks/>
              </p:cNvGrpSpPr>
              <p:nvPr/>
            </p:nvGrpSpPr>
            <p:grpSpPr bwMode="auto">
              <a:xfrm>
                <a:off x="3985" y="5169"/>
                <a:ext cx="3785" cy="864"/>
                <a:chOff x="3997" y="5169"/>
                <a:chExt cx="3785" cy="864"/>
              </a:xfrm>
            </p:grpSpPr>
            <p:sp>
              <p:nvSpPr>
                <p:cNvPr id="7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(0, 0)</a:t>
                  </a:r>
                  <a:endParaRPr lang="en-US" altLang="zh-CN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(1, 0)</a:t>
                  </a:r>
                  <a:endParaRPr lang="en-US" altLang="zh-CN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(2, 0)</a:t>
                  </a:r>
                  <a:endParaRPr lang="en-US" altLang="zh-CN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68" name="Group 17"/>
              <p:cNvGrpSpPr>
                <a:grpSpLocks/>
              </p:cNvGrpSpPr>
              <p:nvPr/>
            </p:nvGrpSpPr>
            <p:grpSpPr bwMode="auto">
              <a:xfrm>
                <a:off x="3985" y="6187"/>
                <a:ext cx="3785" cy="864"/>
                <a:chOff x="3997" y="5169"/>
                <a:chExt cx="3785" cy="864"/>
              </a:xfrm>
            </p:grpSpPr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(0, 1)</a:t>
                  </a:r>
                  <a:endParaRPr lang="en-US" altLang="zh-CN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0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(1, 1)</a:t>
                  </a:r>
                  <a:endParaRPr lang="en-US" altLang="zh-CN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(2, 1)</a:t>
                  </a:r>
                  <a:endParaRPr lang="en-US" altLang="zh-CN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2" name="Group 21"/>
            <p:cNvGrpSpPr>
              <a:grpSpLocks/>
            </p:cNvGrpSpPr>
            <p:nvPr/>
          </p:nvGrpSpPr>
          <p:grpSpPr bwMode="auto">
            <a:xfrm>
              <a:off x="4051" y="2056"/>
              <a:ext cx="1306" cy="1416"/>
              <a:chOff x="4730" y="7615"/>
              <a:chExt cx="3458" cy="3752"/>
            </a:xfrm>
          </p:grpSpPr>
          <p:sp>
            <p:nvSpPr>
              <p:cNvPr id="50" name="Text Box 22"/>
              <p:cNvSpPr txBox="1">
                <a:spLocks noChangeArrowheads="1"/>
              </p:cNvSpPr>
              <p:nvPr/>
            </p:nvSpPr>
            <p:spPr bwMode="auto">
              <a:xfrm>
                <a:off x="4730" y="7615"/>
                <a:ext cx="3458" cy="3752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zh-CN" sz="1200" b="1">
                    <a:solidFill>
                      <a:srgbClr val="003300"/>
                    </a:solidFill>
                    <a:ea typeface="宋体" panose="02010600030101010101" pitchFamily="2" charset="-122"/>
                  </a:rPr>
                  <a:t>Grid 2</a:t>
                </a:r>
                <a:endParaRPr lang="en-US" altLang="zh-CN">
                  <a:solidFill>
                    <a:srgbClr val="003300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51" name="Group 23"/>
              <p:cNvGrpSpPr>
                <a:grpSpLocks/>
              </p:cNvGrpSpPr>
              <p:nvPr/>
            </p:nvGrpSpPr>
            <p:grpSpPr bwMode="auto">
              <a:xfrm>
                <a:off x="4902" y="8203"/>
                <a:ext cx="3114" cy="892"/>
                <a:chOff x="4391" y="8441"/>
                <a:chExt cx="3114" cy="892"/>
              </a:xfrm>
            </p:grpSpPr>
            <p:sp>
              <p:nvSpPr>
                <p:cNvPr id="62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3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</p:grpSp>
          <p:grpSp>
            <p:nvGrpSpPr>
              <p:cNvPr id="52" name="Group 28"/>
              <p:cNvGrpSpPr>
                <a:grpSpLocks/>
              </p:cNvGrpSpPr>
              <p:nvPr/>
            </p:nvGrpSpPr>
            <p:grpSpPr bwMode="auto">
              <a:xfrm>
                <a:off x="4902" y="9253"/>
                <a:ext cx="3114" cy="892"/>
                <a:chOff x="4391" y="8441"/>
                <a:chExt cx="3114" cy="892"/>
              </a:xfrm>
            </p:grpSpPr>
            <p:sp>
              <p:nvSpPr>
                <p:cNvPr id="58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5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0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1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</p:grpSp>
          <p:grpSp>
            <p:nvGrpSpPr>
              <p:cNvPr id="53" name="Group 33"/>
              <p:cNvGrpSpPr>
                <a:grpSpLocks/>
              </p:cNvGrpSpPr>
              <p:nvPr/>
            </p:nvGrpSpPr>
            <p:grpSpPr bwMode="auto">
              <a:xfrm>
                <a:off x="4902" y="10303"/>
                <a:ext cx="3114" cy="892"/>
                <a:chOff x="4391" y="8441"/>
                <a:chExt cx="3114" cy="892"/>
              </a:xfrm>
            </p:grpSpPr>
            <p:sp>
              <p:nvSpPr>
                <p:cNvPr id="5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5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56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57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zh-CN" altLang="zh-CN">
                    <a:solidFill>
                      <a:srgbClr val="003300"/>
                    </a:solidFill>
                  </a:endParaRPr>
                </a:p>
              </p:txBody>
            </p:sp>
          </p:grpSp>
        </p:grpSp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3414" y="2782"/>
              <a:ext cx="1765" cy="1295"/>
              <a:chOff x="1972" y="8931"/>
              <a:chExt cx="4676" cy="3430"/>
            </a:xfrm>
          </p:grpSpPr>
          <p:sp>
            <p:nvSpPr>
              <p:cNvPr id="22" name="Text Box 39"/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zh-CN" sz="1200" b="1">
                    <a:solidFill>
                      <a:srgbClr val="003300"/>
                    </a:solidFill>
                    <a:ea typeface="宋体" panose="02010600030101010101" pitchFamily="2" charset="-122"/>
                  </a:rPr>
                  <a:t>Block (1, 1)</a:t>
                </a:r>
                <a:endParaRPr lang="en-US" altLang="zh-CN">
                  <a:solidFill>
                    <a:srgbClr val="003300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23" name="Group 40"/>
              <p:cNvGrpSpPr>
                <a:grpSpLocks/>
              </p:cNvGrpSpPr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24" name="Group 41"/>
                <p:cNvGrpSpPr>
                  <a:grpSpLocks/>
                </p:cNvGrpSpPr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43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5" name="Group 49"/>
                <p:cNvGrpSpPr>
                  <a:grpSpLocks/>
                </p:cNvGrpSpPr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38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(0, 1)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(1, 1)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0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(2, 1)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1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(3, 1)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(4, 1)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6" name="Group 55"/>
                <p:cNvGrpSpPr>
                  <a:grpSpLocks/>
                </p:cNvGrpSpPr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33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(0, 2)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4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(1, 2)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" name="Text Box 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(2, 2)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6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(3, 2)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(4, 2)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7" name="Group 61"/>
                <p:cNvGrpSpPr>
                  <a:grpSpLocks/>
                </p:cNvGrpSpPr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28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(0, 0)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(1, 0)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(2, 0)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(3, 0)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2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(4, 0)</a:t>
                    </a:r>
                    <a:endParaRPr lang="en-US" altLang="zh-CN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4" name="Line 67"/>
            <p:cNvSpPr>
              <a:spLocks noChangeShapeType="1"/>
            </p:cNvSpPr>
            <p:nvPr/>
          </p:nvSpPr>
          <p:spPr bwMode="auto">
            <a:xfrm>
              <a:off x="3605" y="1277"/>
              <a:ext cx="3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68"/>
            <p:cNvSpPr>
              <a:spLocks noChangeShapeType="1"/>
            </p:cNvSpPr>
            <p:nvPr/>
          </p:nvSpPr>
          <p:spPr bwMode="auto">
            <a:xfrm>
              <a:off x="3615" y="2380"/>
              <a:ext cx="43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69"/>
            <p:cNvSpPr>
              <a:spLocks noChangeShapeType="1"/>
            </p:cNvSpPr>
            <p:nvPr/>
          </p:nvSpPr>
          <p:spPr bwMode="auto">
            <a:xfrm flipH="1">
              <a:off x="3414" y="1562"/>
              <a:ext cx="1068" cy="1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70"/>
            <p:cNvSpPr>
              <a:spLocks noChangeShapeType="1"/>
            </p:cNvSpPr>
            <p:nvPr/>
          </p:nvSpPr>
          <p:spPr bwMode="auto">
            <a:xfrm>
              <a:off x="4926" y="1562"/>
              <a:ext cx="243" cy="12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71"/>
            <p:cNvSpPr>
              <a:spLocks noChangeShapeType="1"/>
            </p:cNvSpPr>
            <p:nvPr/>
          </p:nvSpPr>
          <p:spPr bwMode="auto">
            <a:xfrm flipH="1">
              <a:off x="4048" y="1889"/>
              <a:ext cx="434" cy="8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72"/>
            <p:cNvSpPr>
              <a:spLocks noChangeShapeType="1"/>
            </p:cNvSpPr>
            <p:nvPr/>
          </p:nvSpPr>
          <p:spPr bwMode="auto">
            <a:xfrm>
              <a:off x="4926" y="1895"/>
              <a:ext cx="100" cy="8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73"/>
            <p:cNvSpPr>
              <a:spLocks noChangeShapeType="1"/>
            </p:cNvSpPr>
            <p:nvPr/>
          </p:nvSpPr>
          <p:spPr bwMode="auto">
            <a:xfrm flipH="1">
              <a:off x="3420" y="2777"/>
              <a:ext cx="623" cy="1295"/>
            </a:xfrm>
            <a:prstGeom prst="line">
              <a:avLst/>
            </a:prstGeom>
            <a:noFill/>
            <a:ln w="9525">
              <a:solidFill>
                <a:srgbClr val="000000">
                  <a:alpha val="10001"/>
                </a:srgb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74"/>
            <p:cNvSpPr>
              <a:spLocks noChangeShapeType="1"/>
            </p:cNvSpPr>
            <p:nvPr/>
          </p:nvSpPr>
          <p:spPr bwMode="auto">
            <a:xfrm>
              <a:off x="5026" y="2777"/>
              <a:ext cx="153" cy="1300"/>
            </a:xfrm>
            <a:prstGeom prst="line">
              <a:avLst/>
            </a:prstGeom>
            <a:noFill/>
            <a:ln w="9525">
              <a:solidFill>
                <a:srgbClr val="000000">
                  <a:alpha val="10001"/>
                </a:srgb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另外一个例子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579528" y="579464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如何对数组进行求和？</a:t>
            </a:r>
            <a:endParaRPr lang="zh-CN" alt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7"/>
          <a:stretch/>
        </p:blipFill>
        <p:spPr bwMode="auto">
          <a:xfrm>
            <a:off x="355225" y="4729242"/>
            <a:ext cx="8477250" cy="786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2" b="17651"/>
          <a:stretch/>
        </p:blipFill>
        <p:spPr bwMode="auto">
          <a:xfrm>
            <a:off x="355225" y="3586242"/>
            <a:ext cx="8477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0" b="44337"/>
          <a:stretch/>
        </p:blipFill>
        <p:spPr bwMode="auto">
          <a:xfrm>
            <a:off x="355225" y="2460175"/>
            <a:ext cx="8477250" cy="112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62"/>
          <a:stretch/>
        </p:blipFill>
        <p:spPr bwMode="auto">
          <a:xfrm>
            <a:off x="355225" y="1167051"/>
            <a:ext cx="8477250" cy="132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06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更多例子</a:t>
            </a:r>
            <a:endParaRPr lang="zh-CN" alt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2161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ea"/>
              </a:rPr>
              <a:t>NVIDIA_CUDA-9.2_Samples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6808" y="1450184"/>
            <a:ext cx="3958937" cy="4893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NVIDIA_CUDA-9.2_Samples/</a:t>
            </a:r>
          </a:p>
          <a:p>
            <a:r>
              <a:rPr lang="zh-CN" altLang="en-US" sz="2400" dirty="0"/>
              <a:t>├── 0_Simple</a:t>
            </a:r>
          </a:p>
          <a:p>
            <a:r>
              <a:rPr lang="zh-CN" altLang="en-US" sz="2400" dirty="0"/>
              <a:t>├── 1_Utilities</a:t>
            </a:r>
          </a:p>
          <a:p>
            <a:r>
              <a:rPr lang="zh-CN" altLang="en-US" sz="2400" dirty="0"/>
              <a:t>├── 2_Graphics</a:t>
            </a:r>
          </a:p>
          <a:p>
            <a:r>
              <a:rPr lang="zh-CN" altLang="en-US" sz="2400" dirty="0"/>
              <a:t>├── 3_Imaging</a:t>
            </a:r>
          </a:p>
          <a:p>
            <a:r>
              <a:rPr lang="zh-CN" altLang="en-US" sz="2400" dirty="0"/>
              <a:t>├── 4_Finance</a:t>
            </a:r>
          </a:p>
          <a:p>
            <a:r>
              <a:rPr lang="zh-CN" altLang="en-US" sz="2400" dirty="0"/>
              <a:t>├── 5_Simulations</a:t>
            </a:r>
          </a:p>
          <a:p>
            <a:r>
              <a:rPr lang="zh-CN" altLang="en-US" sz="2400" dirty="0"/>
              <a:t>├── 6_Advanced</a:t>
            </a:r>
          </a:p>
          <a:p>
            <a:r>
              <a:rPr lang="zh-CN" altLang="en-US" sz="2400" dirty="0"/>
              <a:t>├── 7_CUDALibraries</a:t>
            </a:r>
          </a:p>
          <a:p>
            <a:r>
              <a:rPr lang="zh-CN" altLang="en-US" sz="2400" dirty="0"/>
              <a:t>├── bin</a:t>
            </a:r>
          </a:p>
          <a:p>
            <a:r>
              <a:rPr lang="zh-CN" altLang="en-US" sz="2400" dirty="0"/>
              <a:t>├── common</a:t>
            </a:r>
          </a:p>
          <a:p>
            <a:r>
              <a:rPr lang="zh-CN" altLang="en-US" sz="2400" dirty="0"/>
              <a:t>├── EULA.txt</a:t>
            </a:r>
          </a:p>
          <a:p>
            <a:r>
              <a:rPr lang="zh-CN" altLang="en-US" sz="2400" dirty="0"/>
              <a:t>└── Makefile</a:t>
            </a:r>
          </a:p>
        </p:txBody>
      </p:sp>
      <p:sp>
        <p:nvSpPr>
          <p:cNvPr id="7" name="矩形 6"/>
          <p:cNvSpPr/>
          <p:nvPr/>
        </p:nvSpPr>
        <p:spPr>
          <a:xfrm>
            <a:off x="4707082" y="1455214"/>
            <a:ext cx="3990109" cy="4893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/>
              <a:t>0</a:t>
            </a:r>
            <a:r>
              <a:rPr lang="zh-CN" altLang="en-US" sz="2400" dirty="0"/>
              <a:t>_Simple/</a:t>
            </a:r>
          </a:p>
          <a:p>
            <a:r>
              <a:rPr lang="zh-CN" altLang="en-US" sz="2400" dirty="0"/>
              <a:t>├── asyncAPI</a:t>
            </a:r>
          </a:p>
          <a:p>
            <a:r>
              <a:rPr lang="zh-CN" altLang="en-US" sz="2400" dirty="0"/>
              <a:t>├── cdpSimplePrint</a:t>
            </a:r>
          </a:p>
          <a:p>
            <a:r>
              <a:rPr lang="zh-CN" altLang="en-US" sz="2400" dirty="0"/>
              <a:t>├── cdpSimpleQuicksort</a:t>
            </a:r>
          </a:p>
          <a:p>
            <a:r>
              <a:rPr lang="zh-CN" altLang="en-US" sz="2400" dirty="0"/>
              <a:t>├── clock</a:t>
            </a:r>
          </a:p>
          <a:p>
            <a:r>
              <a:rPr lang="zh-CN" altLang="en-US" sz="2400" dirty="0" smtClean="0"/>
              <a:t>├── </a:t>
            </a:r>
            <a:r>
              <a:rPr lang="zh-CN" altLang="en-US" sz="2400" dirty="0"/>
              <a:t>cppOverload</a:t>
            </a:r>
          </a:p>
          <a:p>
            <a:r>
              <a:rPr lang="zh-CN" altLang="en-US" sz="2400" dirty="0"/>
              <a:t>├── cudaOpenMP</a:t>
            </a:r>
          </a:p>
          <a:p>
            <a:r>
              <a:rPr lang="zh-CN" altLang="en-US" sz="2400" dirty="0"/>
              <a:t>├── cudaTensorCoreGemm</a:t>
            </a:r>
          </a:p>
          <a:p>
            <a:r>
              <a:rPr lang="zh-CN" altLang="en-US" sz="2400" dirty="0"/>
              <a:t>├── fp16ScalarProduct</a:t>
            </a:r>
          </a:p>
          <a:p>
            <a:r>
              <a:rPr lang="zh-CN" altLang="en-US" sz="2400" dirty="0"/>
              <a:t>├── inlinePTX</a:t>
            </a:r>
          </a:p>
          <a:p>
            <a:r>
              <a:rPr lang="zh-CN" altLang="en-US" sz="2400" dirty="0" smtClean="0"/>
              <a:t>├── </a:t>
            </a:r>
            <a:r>
              <a:rPr lang="zh-CN" altLang="en-US" sz="2400" dirty="0"/>
              <a:t>matrixMul</a:t>
            </a:r>
          </a:p>
          <a:p>
            <a:r>
              <a:rPr lang="zh-CN" altLang="en-US" sz="2400" dirty="0"/>
              <a:t>├── </a:t>
            </a:r>
            <a:r>
              <a:rPr lang="zh-CN" altLang="en-US" sz="2400" dirty="0" smtClean="0"/>
              <a:t>matrixMulCUBLAS</a:t>
            </a:r>
            <a:endParaRPr lang="en-US" altLang="zh-CN" sz="2400" dirty="0" smtClean="0"/>
          </a:p>
          <a:p>
            <a:r>
              <a:rPr lang="zh-CN" altLang="en-US" sz="2400" dirty="0"/>
              <a:t>├── </a:t>
            </a:r>
            <a:r>
              <a:rPr lang="en-US" altLang="zh-CN" sz="2400" dirty="0" smtClean="0"/>
              <a:t>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23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安装与演示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9" y="882540"/>
            <a:ext cx="7488000" cy="24323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9" y="3785812"/>
            <a:ext cx="7560000" cy="26927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266" y="8602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266" y="41610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33246" y="4222217"/>
            <a:ext cx="454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https://developer.nvidia.com/cuda-downloads</a:t>
            </a:r>
          </a:p>
        </p:txBody>
      </p:sp>
      <p:sp>
        <p:nvSpPr>
          <p:cNvPr id="9" name="矩形 8"/>
          <p:cNvSpPr/>
          <p:nvPr/>
        </p:nvSpPr>
        <p:spPr>
          <a:xfrm>
            <a:off x="2556163" y="906378"/>
            <a:ext cx="5413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https://www.nvidia.cn/Download/index.aspx?lang=cn</a:t>
            </a:r>
          </a:p>
        </p:txBody>
      </p:sp>
    </p:spTree>
    <p:extLst>
      <p:ext uri="{BB962C8B-B14F-4D97-AF65-F5344CB8AC3E}">
        <p14:creationId xmlns:p14="http://schemas.microsoft.com/office/powerpoint/2010/main" val="387592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046307"/>
            <a:ext cx="8645236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面向</a:t>
            </a:r>
            <a:r>
              <a:rPr lang="en-US" altLang="zh-CN" dirty="0" smtClean="0">
                <a:ea typeface="宋体" panose="02010600030101010101" pitchFamily="2" charset="-122"/>
              </a:rPr>
              <a:t>GPU</a:t>
            </a:r>
            <a:r>
              <a:rPr lang="zh-CN" altLang="en-US" dirty="0" smtClean="0">
                <a:ea typeface="宋体" panose="02010600030101010101" pitchFamily="2" charset="-122"/>
              </a:rPr>
              <a:t>并行计算的编程语言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是对</a:t>
            </a:r>
            <a:r>
              <a:rPr lang="en-US" altLang="zh-CN" dirty="0" smtClean="0">
                <a:ea typeface="宋体" panose="02010600030101010101" pitchFamily="2" charset="-122"/>
              </a:rPr>
              <a:t>C</a:t>
            </a:r>
            <a:r>
              <a:rPr lang="zh-CN" altLang="en-US" dirty="0" smtClean="0">
                <a:ea typeface="宋体" panose="02010600030101010101" pitchFamily="2" charset="-122"/>
              </a:rPr>
              <a:t>语言的扩展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常用编程模式：串行代码在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上执行，并行代码在</a:t>
            </a:r>
            <a:r>
              <a:rPr lang="en-US" altLang="zh-CN" dirty="0" smtClean="0">
                <a:ea typeface="宋体" panose="02010600030101010101" pitchFamily="2" charset="-122"/>
              </a:rPr>
              <a:t>GPU</a:t>
            </a:r>
            <a:r>
              <a:rPr lang="zh-CN" altLang="en-US" dirty="0" smtClean="0">
                <a:ea typeface="宋体" panose="02010600030101010101" pitchFamily="2" charset="-122"/>
              </a:rPr>
              <a:t>上执行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并行代码在</a:t>
            </a:r>
            <a:r>
              <a:rPr lang="en-US" altLang="zh-CN" dirty="0" smtClean="0">
                <a:ea typeface="宋体" panose="02010600030101010101" pitchFamily="2" charset="-122"/>
              </a:rPr>
              <a:t>kernel</a:t>
            </a:r>
            <a:r>
              <a:rPr lang="zh-CN" altLang="en-US" dirty="0" smtClean="0">
                <a:ea typeface="宋体" panose="02010600030101010101" pitchFamily="2" charset="-122"/>
              </a:rPr>
              <a:t>函数中定义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线程会被分层次地组织为线程块和</a:t>
            </a:r>
            <a:r>
              <a:rPr lang="en-US" altLang="zh-CN" dirty="0" smtClean="0">
                <a:ea typeface="宋体" panose="02010600030101010101" pitchFamily="2" charset="-122"/>
              </a:rPr>
              <a:t>grid</a:t>
            </a:r>
            <a:endParaRPr lang="en-I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8600" y="114467"/>
            <a:ext cx="152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CUDA</a:t>
            </a:r>
            <a:r>
              <a:rPr lang="zh-CN" altLang="en-US" sz="2400" dirty="0" smtClean="0"/>
              <a:t>小结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84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扩展阅读</a:t>
            </a:r>
            <a:endParaRPr lang="zh-CN" altLang="en-US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599" y="1046307"/>
            <a:ext cx="8655627" cy="56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Programming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Guide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h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hlinkClick r:id="rId4"/>
              </a:rPr>
              <a:t>ttps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hlinkClick r:id="rId4"/>
              </a:rPr>
              <a:t>://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hlinkClick r:id="rId4"/>
              </a:rPr>
              <a:t>docs.nvidia.com/cuda/index.html#programming-guides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u="sng" dirty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CUDA C Best Practices </a:t>
            </a:r>
            <a:r>
              <a:rPr lang="en-US" altLang="zh-CN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Guide</a:t>
            </a:r>
            <a:r>
              <a:rPr lang="en-US" altLang="zh-CN" b="1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6"/>
              </a:rPr>
              <a:t>https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linkClick r:id="rId6"/>
              </a:rPr>
              <a:t>://</a:t>
            </a: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6"/>
              </a:rPr>
              <a:t>docs.nvidia.com/cuda/cuda-c-best-practices-guide/index.html</a:t>
            </a:r>
            <a:endParaRPr lang="en-I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/>
              <a:t>多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卡编程</a:t>
            </a:r>
            <a:endParaRPr lang="en-US" altLang="zh-CN" dirty="0" smtClean="0"/>
          </a:p>
          <a:p>
            <a:pPr>
              <a:lnSpc>
                <a:spcPct val="125000"/>
              </a:lnSpc>
            </a:pPr>
            <a:r>
              <a:rPr lang="en-US" altLang="zh-CN" dirty="0" err="1" smtClean="0"/>
              <a:t>TensorCore</a:t>
            </a:r>
            <a:r>
              <a:rPr lang="zh-CN" altLang="en-US" dirty="0" smtClean="0"/>
              <a:t>的应用</a:t>
            </a:r>
            <a:endParaRPr lang="en-US" altLang="zh-CN" dirty="0" smtClean="0"/>
          </a:p>
          <a:p>
            <a:pPr>
              <a:lnSpc>
                <a:spcPct val="125000"/>
              </a:lnSpc>
            </a:pPr>
            <a:r>
              <a:rPr lang="en-US" altLang="zh-CN" dirty="0" smtClean="0"/>
              <a:t>GPU</a:t>
            </a:r>
            <a:r>
              <a:rPr lang="zh-CN" altLang="en-US" dirty="0" smtClean="0"/>
              <a:t>间的</a:t>
            </a:r>
            <a:r>
              <a:rPr lang="en-US" altLang="zh-CN" dirty="0" smtClean="0"/>
              <a:t>RDMA</a:t>
            </a:r>
            <a:r>
              <a:rPr lang="zh-CN" altLang="en-US" dirty="0" smtClean="0"/>
              <a:t>技术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2314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283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Docker</a:t>
            </a:r>
            <a:r>
              <a:rPr lang="zh-CN" altLang="en-US" sz="2400" dirty="0" smtClean="0"/>
              <a:t>中使用</a:t>
            </a:r>
            <a:r>
              <a:rPr lang="en-US" altLang="zh-CN" sz="2400" dirty="0" smtClean="0"/>
              <a:t>GPU</a:t>
            </a:r>
            <a:endParaRPr lang="zh-CN" altLang="en-US" sz="2400" dirty="0"/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xmlns="" id="{F497DA2F-62A4-A84C-B324-91A7E9671424}"/>
              </a:ext>
            </a:extLst>
          </p:cNvPr>
          <p:cNvSpPr txBox="1"/>
          <p:nvPr/>
        </p:nvSpPr>
        <p:spPr>
          <a:xfrm>
            <a:off x="453095" y="1507510"/>
            <a:ext cx="7360869" cy="5704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zh-CN" alt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步骤说明：</a:t>
            </a:r>
            <a:r>
              <a:rPr lang="en-US" altLang="zh-CN" sz="2000" spc="-1" dirty="0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-US" altLang="zh-CN" sz="2000" spc="-1" dirty="0" err="1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lang="en-US" altLang="zh-CN" sz="2000" spc="-1" dirty="0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Microsoft YaHei" panose="020B0503020204020204" pitchFamily="34" charset="-122"/>
                <a:ea typeface="Microsoft YaHei" panose="020B0503020204020204" pitchFamily="34" charset="-122"/>
              </a:rPr>
              <a:t>/NVIDIA/</a:t>
            </a:r>
            <a:r>
              <a:rPr lang="en-US" altLang="zh-CN" sz="2000" spc="-1" dirty="0" err="1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Microsoft YaHei" panose="020B0503020204020204" pitchFamily="34" charset="-122"/>
                <a:ea typeface="Microsoft YaHei" panose="020B0503020204020204" pitchFamily="34" charset="-122"/>
              </a:rPr>
              <a:t>nvidia</a:t>
            </a:r>
            <a:r>
              <a:rPr lang="en-US" altLang="zh-CN" sz="2000" spc="-1" dirty="0">
                <a:solidFill>
                  <a:srgbClr val="146FFB"/>
                </a:solidFill>
                <a:uFill>
                  <a:solidFill>
                    <a:srgbClr val="FFFFFF"/>
                  </a:solidFill>
                </a:uFill>
                <a:latin typeface="Microsoft YaHei" panose="020B0503020204020204" pitchFamily="34" charset="-122"/>
                <a:ea typeface="Microsoft YaHei" panose="020B0503020204020204" pitchFamily="34" charset="-122"/>
              </a:rPr>
              <a:t>-docker</a:t>
            </a:r>
          </a:p>
        </p:txBody>
      </p:sp>
      <p:sp>
        <p:nvSpPr>
          <p:cNvPr id="4" name="对角圆角矩形 3">
            <a:extLst>
              <a:ext uri="{FF2B5EF4-FFF2-40B4-BE49-F238E27FC236}">
                <a16:creationId xmlns:a16="http://schemas.microsoft.com/office/drawing/2014/main" xmlns="" id="{4E85DCA3-ADF4-9245-87F3-39280D4BCBE0}"/>
              </a:ext>
            </a:extLst>
          </p:cNvPr>
          <p:cNvSpPr/>
          <p:nvPr/>
        </p:nvSpPr>
        <p:spPr>
          <a:xfrm>
            <a:off x="453095" y="901237"/>
            <a:ext cx="2144631" cy="455123"/>
          </a:xfrm>
          <a:prstGeom prst="round2Diag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</a:rPr>
              <a:t>nvidia</a:t>
            </a:r>
            <a:r>
              <a:rPr kumimoji="1" lang="en-US" altLang="zh-CN" b="1" dirty="0">
                <a:solidFill>
                  <a:schemeClr val="tx1"/>
                </a:solidFill>
              </a:rPr>
              <a:t>-docker</a:t>
            </a:r>
            <a:r>
              <a:rPr kumimoji="1" lang="zh-CN" altLang="en-US" b="1" dirty="0">
                <a:solidFill>
                  <a:schemeClr val="tx1"/>
                </a:solidFill>
              </a:rPr>
              <a:t>安装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CEB2820-B668-8149-8FAF-8C2CF77BA77C}"/>
              </a:ext>
            </a:extLst>
          </p:cNvPr>
          <p:cNvSpPr/>
          <p:nvPr/>
        </p:nvSpPr>
        <p:spPr>
          <a:xfrm>
            <a:off x="453095" y="2151525"/>
            <a:ext cx="8431132" cy="4573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u="sng" spc="-1" dirty="0" smtClean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</a:t>
            </a:r>
            <a:r>
              <a:rPr lang="en-US" altLang="zh-CN" sz="1600" u="sng" spc="-1" dirty="0" err="1" smtClean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docker</a:t>
            </a:r>
            <a:r>
              <a:rPr lang="en-US" altLang="zh-CN" sz="1600" u="sng" spc="-1" dirty="0" smtClean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volume ls -q -f driver=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nvidia-docker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|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xargs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-r -I{} -n1 docker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ps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-q -a -f volume={} |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xargs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-r docker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rm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-f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 smtClean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</a:t>
            </a:r>
            <a:r>
              <a:rPr lang="en-US" altLang="zh-CN" sz="1600" u="sng" spc="-1" dirty="0" err="1" smtClean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sudo</a:t>
            </a:r>
            <a:r>
              <a:rPr lang="en-US" altLang="zh-CN" sz="1600" u="sng" spc="-1" dirty="0" smtClean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apt-get purge -y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nvidia-docker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Add the package repositories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curl -s -L https://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nvidia.github.io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-docker/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gpgkey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| 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sudo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apt-key add -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distribution=$(. 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etc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os-release;echo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$ID$VERSION_ID)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curl -s -L https://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nvidia.github.io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-docker/$distribution/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nvidia-docker.list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|  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sudo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tee 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etc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/apt/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sources.list.d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nvidia-docker.list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sudo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apt-get update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Install nvidia-docker2 and reload the Docker daemon configuration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sudo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apt-get install -y nvidia-docker2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sudo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pkill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-SIGHUP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dockerd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Test </a:t>
            </a:r>
            <a:r>
              <a:rPr lang="en-US" altLang="zh-CN" sz="1600" u="sng" spc="-1" dirty="0" err="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nvidia-smi</a:t>
            </a:r>
            <a:r>
              <a:rPr lang="en-US" altLang="zh-CN" sz="160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with the latest official CUDA image</a:t>
            </a:r>
            <a:endParaRPr lang="en-US" altLang="zh-CN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30000"/>
              </a:lnSpc>
            </a:pPr>
            <a:r>
              <a:rPr lang="en-US" altLang="zh-CN" sz="16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docker run --runtime=</a:t>
            </a:r>
            <a:r>
              <a:rPr lang="en-US" altLang="zh-CN" sz="1600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nvidia</a:t>
            </a:r>
            <a:r>
              <a:rPr lang="en-US" altLang="zh-CN" sz="16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 --</a:t>
            </a:r>
            <a:r>
              <a:rPr lang="en-US" altLang="zh-CN" sz="1600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rm</a:t>
            </a:r>
            <a:r>
              <a:rPr lang="en-US" altLang="zh-CN" sz="16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zh-CN" sz="1600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nvidia</a:t>
            </a:r>
            <a:r>
              <a:rPr lang="en-US" altLang="zh-CN" sz="16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/cuda:9.0-base </a:t>
            </a:r>
            <a:r>
              <a:rPr lang="en-US" altLang="zh-CN" sz="1600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nvidia-smi</a:t>
            </a:r>
            <a:endParaRPr lang="en-US" altLang="zh-CN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1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一些小知识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显卡天梯图</a:t>
            </a:r>
            <a:endParaRPr lang="zh-CN" altLang="en-US" sz="2400" dirty="0"/>
          </a:p>
        </p:txBody>
      </p:sp>
      <p:pic>
        <p:nvPicPr>
          <p:cNvPr id="76802" name="Picture 2" descr="http://www.upantool.com/uploads/allimg/190302/1_190302102520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38" y="862445"/>
            <a:ext cx="7416000" cy="210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8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11111E-6 L 0.00278 -0.65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3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一些小知识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算力比较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" y="1539372"/>
            <a:ext cx="8900285" cy="37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5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627"/>
          <a:stretch/>
        </p:blipFill>
        <p:spPr>
          <a:xfrm>
            <a:off x="144943" y="1070264"/>
            <a:ext cx="8802062" cy="50244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</a:rPr>
              <a:t>算</a:t>
            </a:r>
            <a:r>
              <a:rPr lang="zh-CN" altLang="en-US" sz="2400" dirty="0" smtClean="0">
                <a:latin typeface="等线" panose="02010600030101010101" pitchFamily="2" charset="-122"/>
              </a:rPr>
              <a:t>力发展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0812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14467"/>
            <a:ext cx="664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一些小知识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计算能力（</a:t>
            </a:r>
            <a:r>
              <a:rPr lang="en-US" altLang="zh-CN" sz="2400" dirty="0">
                <a:ea typeface="宋体" panose="02010600030101010101" pitchFamily="2" charset="-122"/>
              </a:rPr>
              <a:t> compute capability 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599" y="1046307"/>
            <a:ext cx="8634845" cy="5635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计算能力（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compute capability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），有时候也被称为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“SM version“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，代表了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硬件所支持的特性</a:t>
            </a:r>
            <a:endParaRPr lang="en-US" altLang="zh-CN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由主版本号和次版本号组成，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X.Y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相同主版本的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具有相同的核心架构：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7——Volta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架构，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6——Pascal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架构，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5——Maxwell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架构，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3——</a:t>
            </a:r>
            <a:r>
              <a:rPr lang="en-US" altLang="zh-CN" dirty="0" err="1" smtClean="0">
                <a:latin typeface="等线" panose="02010600030101010101" pitchFamily="2" charset="-122"/>
                <a:ea typeface="等线" panose="02010600030101010101" pitchFamily="2" charset="-122"/>
              </a:rPr>
              <a:t>Kepler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机构，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2——Fermi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架构，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1——Tesla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架构</a:t>
            </a:r>
            <a:endParaRPr lang="en-US" altLang="zh-CN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注：计算能力和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CUDA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版本是两个维度的                 概念，一个是软件平台版本号，一个硬件                支持能力</a:t>
            </a:r>
            <a:endParaRPr lang="en-IN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55" y="836293"/>
            <a:ext cx="5839689" cy="58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0.19878 0.279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1" y="139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046307"/>
            <a:ext cx="864523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GPU</a:t>
            </a:r>
            <a:r>
              <a:rPr lang="zh-CN" altLang="en-US" dirty="0" smtClean="0">
                <a:ea typeface="宋体" panose="02010600030101010101" pitchFamily="2" charset="-122"/>
              </a:rPr>
              <a:t>是什么？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是什么？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GPU</a:t>
            </a:r>
            <a:r>
              <a:rPr lang="zh-CN" altLang="en-US" dirty="0" smtClean="0">
                <a:ea typeface="宋体" panose="02010600030101010101" pitchFamily="2" charset="-122"/>
              </a:rPr>
              <a:t>的内部架构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编程模型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/>
              <a:t>n</a:t>
            </a:r>
            <a:r>
              <a:rPr lang="en-US" altLang="zh-CN" dirty="0" err="1" smtClean="0"/>
              <a:t>vidia-docker</a:t>
            </a:r>
            <a:endParaRPr lang="en-I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8600" y="11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课程回顾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90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郑歆慰</a:t>
            </a:r>
            <a:endParaRPr lang="en-US" altLang="zh-CN" dirty="0" smtClean="0"/>
          </a:p>
          <a:p>
            <a:r>
              <a:rPr lang="en-US" altLang="zh-CN" dirty="0"/>
              <a:t>xwzheng@ustc.edu.cn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F44-C484-7A4C-90A0-C8B9040F1084}" type="slidenum">
              <a:rPr kumimoji="1" lang="zh-CN" altLang="en-US" smtClean="0"/>
              <a:t>32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98" y="4731987"/>
            <a:ext cx="2814204" cy="15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3553" t="6989" r="6344" b="55811"/>
          <a:stretch/>
        </p:blipFill>
        <p:spPr>
          <a:xfrm>
            <a:off x="2913673" y="1337912"/>
            <a:ext cx="3243714" cy="1732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7843" b="4989"/>
          <a:stretch/>
        </p:blipFill>
        <p:spPr>
          <a:xfrm>
            <a:off x="2795477" y="2261937"/>
            <a:ext cx="3600000" cy="3128211"/>
          </a:xfrm>
          <a:prstGeom prst="rect">
            <a:avLst/>
          </a:prstGeom>
        </p:spPr>
      </p:pic>
      <p:sp>
        <p:nvSpPr>
          <p:cNvPr id="17" name="椭圆形标注 16"/>
          <p:cNvSpPr/>
          <p:nvPr/>
        </p:nvSpPr>
        <p:spPr>
          <a:xfrm>
            <a:off x="4254935" y="2358193"/>
            <a:ext cx="1470778" cy="644893"/>
          </a:xfrm>
          <a:prstGeom prst="wedgeEllipseCallout">
            <a:avLst>
              <a:gd name="adj1" fmla="val 18722"/>
              <a:gd name="adj2" fmla="val 6524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11764" r="14977"/>
          <a:stretch/>
        </p:blipFill>
        <p:spPr>
          <a:xfrm>
            <a:off x="115503" y="868073"/>
            <a:ext cx="2637322" cy="4657317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1261019" y="2483459"/>
            <a:ext cx="1423554" cy="375446"/>
          </a:xfrm>
          <a:prstGeom prst="wedgeEllipseCallout">
            <a:avLst>
              <a:gd name="adj1" fmla="val 9256"/>
              <a:gd name="adj2" fmla="val 6972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8600" y="114467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等线" panose="02010600030101010101" pitchFamily="2" charset="-122"/>
              </a:rPr>
              <a:t>GPU</a:t>
            </a:r>
            <a:r>
              <a:rPr lang="zh-CN" altLang="en-US" sz="2400" dirty="0" smtClean="0">
                <a:latin typeface="等线" panose="02010600030101010101" pitchFamily="2" charset="-122"/>
              </a:rPr>
              <a:t>在深度学习中广泛应用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869" y="2483459"/>
            <a:ext cx="1305358" cy="37544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t="16447" b="5878"/>
          <a:stretch/>
        </p:blipFill>
        <p:spPr>
          <a:xfrm>
            <a:off x="4276781" y="2358189"/>
            <a:ext cx="1404837" cy="644893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15165" r="13180"/>
          <a:stretch/>
        </p:blipFill>
        <p:spPr>
          <a:xfrm>
            <a:off x="6371924" y="995061"/>
            <a:ext cx="2579570" cy="4657317"/>
          </a:xfrm>
          <a:prstGeom prst="rect">
            <a:avLst/>
          </a:prstGeom>
        </p:spPr>
      </p:pic>
      <p:sp>
        <p:nvSpPr>
          <p:cNvPr id="20" name="椭圆形标注 19"/>
          <p:cNvSpPr/>
          <p:nvPr/>
        </p:nvSpPr>
        <p:spPr>
          <a:xfrm>
            <a:off x="6805060" y="3638349"/>
            <a:ext cx="2002056" cy="632237"/>
          </a:xfrm>
          <a:prstGeom prst="wedgeEllipseCallout">
            <a:avLst>
              <a:gd name="adj1" fmla="val -233"/>
              <a:gd name="adj2" fmla="val 65249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5061" y="3638349"/>
            <a:ext cx="1929655" cy="632237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文本框 20"/>
          <p:cNvSpPr txBox="1"/>
          <p:nvPr/>
        </p:nvSpPr>
        <p:spPr>
          <a:xfrm>
            <a:off x="1476714" y="5294557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b="1" dirty="0" smtClean="0">
                <a:latin typeface="等线" panose="02010600030101010101" pitchFamily="2" charset="-122"/>
              </a:rPr>
              <a:t>（</a:t>
            </a:r>
            <a:r>
              <a:rPr lang="en-US" altLang="zh-CN" sz="1400" b="1" dirty="0" smtClean="0">
                <a:latin typeface="等线" panose="02010600030101010101" pitchFamily="2" charset="-122"/>
              </a:rPr>
              <a:t>NIPS 2012</a:t>
            </a:r>
            <a:r>
              <a:rPr lang="zh-CN" altLang="en-US" sz="1400" b="1" dirty="0">
                <a:latin typeface="等线" panose="02010600030101010101" pitchFamily="2" charset="-122"/>
              </a:rPr>
              <a:t>）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4722379" y="5293068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b="1" dirty="0" smtClean="0">
                <a:latin typeface="等线" panose="02010600030101010101" pitchFamily="2" charset="-122"/>
              </a:rPr>
              <a:t>（</a:t>
            </a:r>
            <a:r>
              <a:rPr lang="en-US" altLang="zh-CN" sz="1400" b="1" dirty="0" smtClean="0">
                <a:latin typeface="等线" panose="02010600030101010101" pitchFamily="2" charset="-122"/>
              </a:rPr>
              <a:t>CVPR 2016</a:t>
            </a:r>
            <a:r>
              <a:rPr lang="zh-CN" altLang="en-US" sz="1400" b="1" dirty="0" smtClean="0">
                <a:latin typeface="等线" panose="02010600030101010101" pitchFamily="2" charset="-122"/>
              </a:rPr>
              <a:t>）</a:t>
            </a:r>
            <a:endParaRPr lang="zh-CN" altLang="en-US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7306492" y="5293067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b="1" dirty="0" smtClean="0">
                <a:latin typeface="等线" panose="02010600030101010101" pitchFamily="2" charset="-122"/>
              </a:rPr>
              <a:t>（</a:t>
            </a:r>
            <a:r>
              <a:rPr lang="en-US" altLang="zh-CN" sz="1400" b="1" dirty="0" smtClean="0">
                <a:latin typeface="等线" panose="02010600030101010101" pitchFamily="2" charset="-122"/>
              </a:rPr>
              <a:t>Preprint 2018</a:t>
            </a:r>
            <a:r>
              <a:rPr lang="zh-CN" altLang="en-US" sz="1400" b="1" dirty="0" smtClean="0">
                <a:latin typeface="等线" panose="02010600030101010101" pitchFamily="2" charset="-122"/>
              </a:rPr>
              <a:t>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19018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1" y="1058863"/>
            <a:ext cx="8802219" cy="5799137"/>
          </a:xfrm>
        </p:spPr>
        <p:txBody>
          <a:bodyPr>
            <a:normAutofit/>
          </a:bodyPr>
          <a:lstStyle/>
          <a:p>
            <a:pPr marL="457200" indent="-457200"/>
            <a:r>
              <a:rPr lang="en-US" altLang="zh-CN" dirty="0">
                <a:latin typeface="等线" panose="02010600030101010101" pitchFamily="2" charset="-122"/>
              </a:rPr>
              <a:t>GPU</a:t>
            </a:r>
            <a:r>
              <a:rPr lang="zh-CN" altLang="en-US" dirty="0">
                <a:latin typeface="等线" panose="02010600030101010101" pitchFamily="2" charset="-122"/>
              </a:rPr>
              <a:t>是专门为计算密集、高度并行的程序所设计的</a:t>
            </a:r>
            <a:endParaRPr lang="en-US" altLang="zh-CN" dirty="0">
              <a:latin typeface="等线" panose="02010600030101010101" pitchFamily="2" charset="-122"/>
            </a:endParaRPr>
          </a:p>
          <a:p>
            <a:pPr marL="457200" indent="-457200"/>
            <a:r>
              <a:rPr lang="zh-CN" altLang="en-US" dirty="0">
                <a:latin typeface="等线" panose="02010600030101010101" pitchFamily="2" charset="-122"/>
              </a:rPr>
              <a:t>它将更多的晶体管用在了计算，而不是数据缓存和流程控制</a:t>
            </a:r>
            <a:endParaRPr lang="en-US" altLang="zh-CN" dirty="0">
              <a:latin typeface="等线" panose="02010600030101010101" pitchFamily="2" charset="-122"/>
            </a:endParaRPr>
          </a:p>
          <a:p>
            <a:pPr marL="457200" indent="-457200">
              <a:buFontTx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7200" indent="-457200">
              <a:buFontTx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7200" indent="-457200">
              <a:buFontTx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7200" indent="-457200">
              <a:buFontTx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  <p:grpSp>
        <p:nvGrpSpPr>
          <p:cNvPr id="50180" name="Group 4"/>
          <p:cNvGrpSpPr>
            <a:grpSpLocks/>
          </p:cNvGrpSpPr>
          <p:nvPr/>
        </p:nvGrpSpPr>
        <p:grpSpPr bwMode="auto">
          <a:xfrm>
            <a:off x="4581676" y="2962538"/>
            <a:ext cx="4220543" cy="2908874"/>
            <a:chOff x="3044" y="1052"/>
            <a:chExt cx="1987" cy="1441"/>
          </a:xfrm>
        </p:grpSpPr>
        <p:sp>
          <p:nvSpPr>
            <p:cNvPr id="50181" name="Rectangle 5"/>
            <p:cNvSpPr>
              <a:spLocks noChangeArrowheads="1"/>
            </p:cNvSpPr>
            <p:nvPr/>
          </p:nvSpPr>
          <p:spPr bwMode="auto">
            <a:xfrm>
              <a:off x="3044" y="2245"/>
              <a:ext cx="1987" cy="24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rIns="0" bIns="0" anchor="ctr"/>
            <a:lstStyle/>
            <a:p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DRAM</a:t>
              </a:r>
            </a:p>
          </p:txBody>
        </p:sp>
        <p:grpSp>
          <p:nvGrpSpPr>
            <p:cNvPr id="50182" name="Group 6"/>
            <p:cNvGrpSpPr>
              <a:grpSpLocks/>
            </p:cNvGrpSpPr>
            <p:nvPr/>
          </p:nvGrpSpPr>
          <p:grpSpPr bwMode="auto">
            <a:xfrm>
              <a:off x="3046" y="1052"/>
              <a:ext cx="1984" cy="1086"/>
              <a:chOff x="1888" y="2761"/>
              <a:chExt cx="1984" cy="1086"/>
            </a:xfrm>
          </p:grpSpPr>
          <p:grpSp>
            <p:nvGrpSpPr>
              <p:cNvPr id="50183" name="Group 7"/>
              <p:cNvGrpSpPr>
                <a:grpSpLocks/>
              </p:cNvGrpSpPr>
              <p:nvPr/>
            </p:nvGrpSpPr>
            <p:grpSpPr bwMode="auto">
              <a:xfrm>
                <a:off x="1888" y="2761"/>
                <a:ext cx="1984" cy="118"/>
                <a:chOff x="-141" y="2876"/>
                <a:chExt cx="1984" cy="118"/>
              </a:xfrm>
            </p:grpSpPr>
            <p:grpSp>
              <p:nvGrpSpPr>
                <p:cNvPr id="50184" name="Group 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50185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186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0187" name="Rectangle 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/>
                  <a:endParaRPr lang="zh-CN" altLang="zh-CN" sz="1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188" name="Line 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89" name="Line 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0" name="Line 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1" name="Line 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2" name="Line 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3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4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5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6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7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8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19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0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01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0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03" name="Group 27"/>
              <p:cNvGrpSpPr>
                <a:grpSpLocks/>
              </p:cNvGrpSpPr>
              <p:nvPr/>
            </p:nvGrpSpPr>
            <p:grpSpPr bwMode="auto">
              <a:xfrm>
                <a:off x="1888" y="2899"/>
                <a:ext cx="1984" cy="118"/>
                <a:chOff x="-141" y="2876"/>
                <a:chExt cx="1984" cy="118"/>
              </a:xfrm>
            </p:grpSpPr>
            <p:grpSp>
              <p:nvGrpSpPr>
                <p:cNvPr id="50204" name="Group 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50205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206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0207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/>
                  <a:endParaRPr lang="zh-CN" altLang="zh-CN" sz="1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208" name="Line 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09" name="Line 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0" name="Line 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1" name="Line 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2" name="Line 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3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4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5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6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7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19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2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21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22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23" name="Group 47"/>
              <p:cNvGrpSpPr>
                <a:grpSpLocks/>
              </p:cNvGrpSpPr>
              <p:nvPr/>
            </p:nvGrpSpPr>
            <p:grpSpPr bwMode="auto">
              <a:xfrm>
                <a:off x="1888" y="3037"/>
                <a:ext cx="1984" cy="118"/>
                <a:chOff x="-141" y="2876"/>
                <a:chExt cx="1984" cy="118"/>
              </a:xfrm>
            </p:grpSpPr>
            <p:grpSp>
              <p:nvGrpSpPr>
                <p:cNvPr id="50224" name="Group 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50225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226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0227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/>
                  <a:endParaRPr lang="zh-CN" altLang="zh-CN" sz="1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228" name="Line 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29" name="Line 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0" name="Line 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1" name="Line 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2" name="Line 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3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4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5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6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7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8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39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40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41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42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43" name="Group 67"/>
              <p:cNvGrpSpPr>
                <a:grpSpLocks/>
              </p:cNvGrpSpPr>
              <p:nvPr/>
            </p:nvGrpSpPr>
            <p:grpSpPr bwMode="auto">
              <a:xfrm>
                <a:off x="1888" y="3175"/>
                <a:ext cx="1984" cy="118"/>
                <a:chOff x="-141" y="2876"/>
                <a:chExt cx="1984" cy="118"/>
              </a:xfrm>
            </p:grpSpPr>
            <p:grpSp>
              <p:nvGrpSpPr>
                <p:cNvPr id="50244" name="Group 6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50245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246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0247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/>
                  <a:endParaRPr lang="zh-CN" altLang="zh-CN" sz="1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248" name="Line 7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49" name="Line 7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0" name="Line 7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1" name="Line 7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2" name="Line 7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3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4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5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6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7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8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59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60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61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62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63" name="Group 87"/>
              <p:cNvGrpSpPr>
                <a:grpSpLocks/>
              </p:cNvGrpSpPr>
              <p:nvPr/>
            </p:nvGrpSpPr>
            <p:grpSpPr bwMode="auto">
              <a:xfrm>
                <a:off x="1888" y="3314"/>
                <a:ext cx="1984" cy="118"/>
                <a:chOff x="-141" y="2876"/>
                <a:chExt cx="1984" cy="118"/>
              </a:xfrm>
            </p:grpSpPr>
            <p:grpSp>
              <p:nvGrpSpPr>
                <p:cNvPr id="50264" name="Group 8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50265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266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0267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/>
                  <a:endParaRPr lang="zh-CN" altLang="zh-CN" sz="1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268" name="Line 9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69" name="Line 9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0" name="Line 9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1" name="Line 9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2" name="Line 9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3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4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5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6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7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8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79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80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81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82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283" name="Group 107"/>
              <p:cNvGrpSpPr>
                <a:grpSpLocks/>
              </p:cNvGrpSpPr>
              <p:nvPr/>
            </p:nvGrpSpPr>
            <p:grpSpPr bwMode="auto">
              <a:xfrm>
                <a:off x="1888" y="3452"/>
                <a:ext cx="1984" cy="118"/>
                <a:chOff x="-141" y="2876"/>
                <a:chExt cx="1984" cy="118"/>
              </a:xfrm>
            </p:grpSpPr>
            <p:grpSp>
              <p:nvGrpSpPr>
                <p:cNvPr id="50284" name="Group 10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5028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28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0287" name="Rectangle 11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/>
                  <a:endParaRPr lang="zh-CN" altLang="zh-CN" sz="1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288" name="Line 11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89" name="Line 11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0" name="Line 11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1" name="Line 11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2" name="Line 11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3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4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5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6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7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8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299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00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01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02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303" name="Group 127"/>
              <p:cNvGrpSpPr>
                <a:grpSpLocks/>
              </p:cNvGrpSpPr>
              <p:nvPr/>
            </p:nvGrpSpPr>
            <p:grpSpPr bwMode="auto">
              <a:xfrm>
                <a:off x="1888" y="3590"/>
                <a:ext cx="1984" cy="118"/>
                <a:chOff x="-141" y="2876"/>
                <a:chExt cx="1984" cy="118"/>
              </a:xfrm>
            </p:grpSpPr>
            <p:grpSp>
              <p:nvGrpSpPr>
                <p:cNvPr id="50304" name="Group 12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50305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306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0307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/>
                  <a:endParaRPr lang="zh-CN" altLang="zh-CN" sz="1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308" name="Line 13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09" name="Line 13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0" name="Line 13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1" name="Line 13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2" name="Line 13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3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4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5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6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7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8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19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20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21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22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323" name="Group 147"/>
              <p:cNvGrpSpPr>
                <a:grpSpLocks/>
              </p:cNvGrpSpPr>
              <p:nvPr/>
            </p:nvGrpSpPr>
            <p:grpSpPr bwMode="auto">
              <a:xfrm>
                <a:off x="1888" y="3729"/>
                <a:ext cx="1984" cy="118"/>
                <a:chOff x="-141" y="2876"/>
                <a:chExt cx="1984" cy="118"/>
              </a:xfrm>
            </p:grpSpPr>
            <p:grpSp>
              <p:nvGrpSpPr>
                <p:cNvPr id="50324" name="Group 148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503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3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/>
                  <a:p>
                    <a:endParaRPr lang="zh-CN" altLang="zh-CN" sz="12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0327" name="Rectangle 151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/>
                  <a:endParaRPr lang="zh-CN" altLang="zh-CN" sz="1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328" name="Line 152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29" name="Line 153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0" name="Line 154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1" name="Line 155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2" name="Line 156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3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4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5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6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7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8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39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40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41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50342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0343" name="Group 167"/>
          <p:cNvGrpSpPr>
            <a:grpSpLocks/>
          </p:cNvGrpSpPr>
          <p:nvPr/>
        </p:nvGrpSpPr>
        <p:grpSpPr bwMode="auto">
          <a:xfrm>
            <a:off x="572619" y="2940335"/>
            <a:ext cx="3841598" cy="2931077"/>
            <a:chOff x="991" y="1935"/>
            <a:chExt cx="1688" cy="1226"/>
          </a:xfrm>
        </p:grpSpPr>
        <p:sp>
          <p:nvSpPr>
            <p:cNvPr id="50344" name="Rectangle 168"/>
            <p:cNvSpPr>
              <a:spLocks noChangeArrowheads="1"/>
            </p:cNvSpPr>
            <p:nvPr/>
          </p:nvSpPr>
          <p:spPr bwMode="auto">
            <a:xfrm>
              <a:off x="992" y="2425"/>
              <a:ext cx="1687" cy="4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ea typeface="宋体" panose="02010600030101010101" pitchFamily="2" charset="-122"/>
                </a:rPr>
                <a:t>Cache</a:t>
              </a:r>
            </a:p>
          </p:txBody>
        </p:sp>
        <p:sp>
          <p:nvSpPr>
            <p:cNvPr id="50345" name="Rectangle 169"/>
            <p:cNvSpPr>
              <a:spLocks noChangeArrowheads="1"/>
            </p:cNvSpPr>
            <p:nvPr/>
          </p:nvSpPr>
          <p:spPr bwMode="auto">
            <a:xfrm>
              <a:off x="2285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ea typeface="宋体" panose="02010600030101010101" pitchFamily="2" charset="-122"/>
                </a:rPr>
                <a:t>ALU</a:t>
              </a:r>
            </a:p>
          </p:txBody>
        </p:sp>
        <p:sp>
          <p:nvSpPr>
            <p:cNvPr id="50346" name="Rectangle 170"/>
            <p:cNvSpPr>
              <a:spLocks noChangeArrowheads="1"/>
            </p:cNvSpPr>
            <p:nvPr/>
          </p:nvSpPr>
          <p:spPr bwMode="auto">
            <a:xfrm>
              <a:off x="992" y="1935"/>
              <a:ext cx="836" cy="46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ea typeface="宋体" panose="02010600030101010101" pitchFamily="2" charset="-122"/>
                </a:rPr>
                <a:t>Control</a:t>
              </a:r>
            </a:p>
          </p:txBody>
        </p:sp>
        <p:sp>
          <p:nvSpPr>
            <p:cNvPr id="50347" name="Rectangle 171"/>
            <p:cNvSpPr>
              <a:spLocks noChangeArrowheads="1"/>
            </p:cNvSpPr>
            <p:nvPr/>
          </p:nvSpPr>
          <p:spPr bwMode="auto">
            <a:xfrm>
              <a:off x="2285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ea typeface="宋体" panose="02010600030101010101" pitchFamily="2" charset="-122"/>
                </a:rPr>
                <a:t>ALU</a:t>
              </a:r>
            </a:p>
          </p:txBody>
        </p:sp>
        <p:sp>
          <p:nvSpPr>
            <p:cNvPr id="50348" name="Rectangle 172"/>
            <p:cNvSpPr>
              <a:spLocks noChangeArrowheads="1"/>
            </p:cNvSpPr>
            <p:nvPr/>
          </p:nvSpPr>
          <p:spPr bwMode="auto">
            <a:xfrm>
              <a:off x="1870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ea typeface="宋体" panose="02010600030101010101" pitchFamily="2" charset="-122"/>
                </a:rPr>
                <a:t>ALU</a:t>
              </a:r>
            </a:p>
          </p:txBody>
        </p:sp>
        <p:sp>
          <p:nvSpPr>
            <p:cNvPr id="50349" name="Rectangle 173"/>
            <p:cNvSpPr>
              <a:spLocks noChangeArrowheads="1"/>
            </p:cNvSpPr>
            <p:nvPr/>
          </p:nvSpPr>
          <p:spPr bwMode="auto">
            <a:xfrm>
              <a:off x="1870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ea typeface="宋体" panose="02010600030101010101" pitchFamily="2" charset="-122"/>
                </a:rPr>
                <a:t>ALU</a:t>
              </a:r>
            </a:p>
          </p:txBody>
        </p:sp>
        <p:sp>
          <p:nvSpPr>
            <p:cNvPr id="50350" name="Rectangle 174"/>
            <p:cNvSpPr>
              <a:spLocks noChangeArrowheads="1"/>
            </p:cNvSpPr>
            <p:nvPr/>
          </p:nvSpPr>
          <p:spPr bwMode="auto">
            <a:xfrm>
              <a:off x="991" y="2950"/>
              <a:ext cx="1687" cy="21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rIns="0" bIns="0" anchor="ctr"/>
            <a:lstStyle/>
            <a:p>
              <a:r>
                <a:rPr lang="en-US" altLang="zh-CN" sz="1200" b="1">
                  <a:solidFill>
                    <a:schemeClr val="bg1"/>
                  </a:solidFill>
                  <a:ea typeface="宋体" panose="02010600030101010101" pitchFamily="2" charset="-122"/>
                </a:rPr>
                <a:t>DRAM</a:t>
              </a:r>
            </a:p>
          </p:txBody>
        </p:sp>
      </p:grpSp>
      <p:sp>
        <p:nvSpPr>
          <p:cNvPr id="50351" name="Text Box 175"/>
          <p:cNvSpPr txBox="1">
            <a:spLocks noChangeArrowheads="1"/>
          </p:cNvSpPr>
          <p:nvPr/>
        </p:nvSpPr>
        <p:spPr bwMode="auto">
          <a:xfrm>
            <a:off x="1956450" y="3846847"/>
            <a:ext cx="10930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ea typeface="宋体" panose="02010600030101010101" pitchFamily="2" charset="-122"/>
              </a:rPr>
              <a:t>CPU</a:t>
            </a:r>
          </a:p>
        </p:txBody>
      </p:sp>
      <p:sp>
        <p:nvSpPr>
          <p:cNvPr id="50352" name="Text Box 176"/>
          <p:cNvSpPr txBox="1">
            <a:spLocks noChangeArrowheads="1"/>
          </p:cNvSpPr>
          <p:nvPr/>
        </p:nvSpPr>
        <p:spPr bwMode="auto">
          <a:xfrm>
            <a:off x="6234514" y="3846847"/>
            <a:ext cx="10213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ea typeface="宋体" panose="02010600030101010101" pitchFamily="2" charset="-122"/>
              </a:rPr>
              <a:t>GPU</a:t>
            </a:r>
          </a:p>
        </p:txBody>
      </p:sp>
      <p:sp>
        <p:nvSpPr>
          <p:cNvPr id="177" name="文本框 176"/>
          <p:cNvSpPr txBox="1"/>
          <p:nvPr/>
        </p:nvSpPr>
        <p:spPr>
          <a:xfrm>
            <a:off x="228600" y="114467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" panose="02010600030101010101" pitchFamily="2" charset="-122"/>
              </a:rPr>
              <a:t>为什么</a:t>
            </a:r>
            <a:r>
              <a:rPr lang="en-US" altLang="zh-CN" sz="2400" dirty="0" smtClean="0">
                <a:latin typeface="等线" panose="02010600030101010101" pitchFamily="2" charset="-122"/>
              </a:rPr>
              <a:t>GPU</a:t>
            </a:r>
            <a:r>
              <a:rPr lang="zh-CN" altLang="en-US" sz="2400" dirty="0" smtClean="0">
                <a:latin typeface="等线" panose="02010600030101010101" pitchFamily="2" charset="-122"/>
              </a:rPr>
              <a:t>会更快？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67603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文本框 176"/>
          <p:cNvSpPr txBox="1"/>
          <p:nvPr/>
        </p:nvSpPr>
        <p:spPr>
          <a:xfrm>
            <a:off x="228600" y="114467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" panose="02010600030101010101" pitchFamily="2" charset="-122"/>
              </a:rPr>
              <a:t>直观认识</a:t>
            </a:r>
            <a:r>
              <a:rPr lang="en-US" altLang="zh-CN" sz="2400" dirty="0" smtClean="0">
                <a:latin typeface="等线" panose="02010600030101010101" pitchFamily="2" charset="-122"/>
              </a:rPr>
              <a:t>GPU</a:t>
            </a:r>
            <a:endParaRPr lang="zh-CN" altLang="en-US" b="1" dirty="0"/>
          </a:p>
        </p:txBody>
      </p:sp>
      <p:pic>
        <p:nvPicPr>
          <p:cNvPr id="71684" name="Picture 4" descr="https://ss2.bdstatic.com/70cFvnSh_Q1YnxGkpoWK1HF6hhy/it/u=1309366947,2286739463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78" y="980573"/>
            <a:ext cx="5430253" cy="40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2" name="Picture 2" descr="https://ss3.bdstatic.com/70cFv8Sh_Q1YnxGkpoWK1HF6hhy/it/u=675231758,2192501137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4" y="1631481"/>
            <a:ext cx="4305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文本框 178"/>
          <p:cNvSpPr txBox="1"/>
          <p:nvPr/>
        </p:nvSpPr>
        <p:spPr>
          <a:xfrm>
            <a:off x="1228232" y="4488981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等线" panose="02010600030101010101" pitchFamily="2" charset="-122"/>
              </a:rPr>
              <a:t>Tesla V100</a:t>
            </a:r>
            <a:endParaRPr lang="zh-CN" altLang="en-US" b="1" dirty="0"/>
          </a:p>
        </p:txBody>
      </p:sp>
      <p:sp>
        <p:nvSpPr>
          <p:cNvPr id="180" name="文本框 179"/>
          <p:cNvSpPr txBox="1"/>
          <p:nvPr/>
        </p:nvSpPr>
        <p:spPr>
          <a:xfrm>
            <a:off x="6059538" y="4488981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等线" panose="02010600030101010101" pitchFamily="2" charset="-122"/>
              </a:rPr>
              <a:t>RTX 2080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6285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s://img14.360buyimg.com/n0/jfs/t27040/348/903713152/363048/bcfdb243/5bbc4cb0N87d03b9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/>
          <a:stretch/>
        </p:blipFill>
        <p:spPr bwMode="auto">
          <a:xfrm>
            <a:off x="1530416" y="808521"/>
            <a:ext cx="6198669" cy="5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28600" y="1144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" panose="02010600030101010101" pitchFamily="2" charset="-122"/>
              </a:rPr>
              <a:t>主板示意图</a:t>
            </a:r>
            <a:endParaRPr lang="zh-CN" altLang="en-US" b="1" dirty="0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6410425" y="3108960"/>
            <a:ext cx="1540042" cy="6737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7069755" y="5350041"/>
            <a:ext cx="794085" cy="5021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922422" y="2550695"/>
            <a:ext cx="1029727" cy="8093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922422" y="2703096"/>
            <a:ext cx="1724525" cy="656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922422" y="2703096"/>
            <a:ext cx="3014311" cy="656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81311" y="2878127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等线" panose="02010600030101010101" pitchFamily="2" charset="-122"/>
              </a:rPr>
              <a:t>CPU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784624" y="5601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等线" panose="02010600030101010101" pitchFamily="2" charset="-122"/>
              </a:rPr>
              <a:t>内存插槽</a:t>
            </a:r>
            <a:endParaRPr lang="zh-CN" altLang="en-US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-59751" y="3330861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等线" panose="02010600030101010101" pitchFamily="2" charset="-122"/>
              </a:rPr>
              <a:t>PCI-E</a:t>
            </a:r>
            <a:r>
              <a:rPr lang="zh-CN" altLang="en-US" sz="2400" b="1" dirty="0" smtClean="0">
                <a:latin typeface="等线" panose="02010600030101010101" pitchFamily="2" charset="-122"/>
              </a:rPr>
              <a:t>插槽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571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s://pic.baike.soso.com/p/20140128/20140128123943-14824942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060382"/>
            <a:ext cx="6385059" cy="48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28600" y="1144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等线" panose="02010600030101010101" pitchFamily="2" charset="-122"/>
              </a:rPr>
              <a:t>计算机系统架构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1799924" y="2213811"/>
            <a:ext cx="1318661" cy="8470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228600" y="921616"/>
            <a:ext cx="7886700" cy="4351338"/>
          </a:xfrm>
        </p:spPr>
        <p:txBody>
          <a:bodyPr/>
          <a:lstStyle/>
          <a:p>
            <a:r>
              <a:rPr lang="zh-CN" altLang="en-US" dirty="0" smtClean="0">
                <a:latin typeface="+mn-ea"/>
              </a:rPr>
              <a:t>全称：</a:t>
            </a:r>
            <a:r>
              <a:rPr lang="en-US" altLang="zh-CN" dirty="0" smtClean="0">
                <a:latin typeface="+mn-ea"/>
              </a:rPr>
              <a:t>Graphical Processing Unit</a:t>
            </a:r>
          </a:p>
          <a:p>
            <a:r>
              <a:rPr lang="zh-CN" altLang="en-US" dirty="0" smtClean="0">
                <a:latin typeface="+mn-ea"/>
              </a:rPr>
              <a:t>显卡的计算核心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包含了大量的计算单元，如</a:t>
            </a:r>
            <a:r>
              <a:rPr lang="en-US" altLang="zh-CN" dirty="0" smtClean="0">
                <a:latin typeface="+mn-ea"/>
              </a:rPr>
              <a:t>V100</a:t>
            </a:r>
            <a:r>
              <a:rPr lang="zh-CN" altLang="en-US" dirty="0" smtClean="0">
                <a:latin typeface="+mn-ea"/>
              </a:rPr>
              <a:t>包含了</a:t>
            </a:r>
            <a:r>
              <a:rPr lang="en-US" altLang="zh-CN" dirty="0" smtClean="0">
                <a:latin typeface="+mn-ea"/>
              </a:rPr>
              <a:t>5120</a:t>
            </a:r>
            <a:r>
              <a:rPr lang="zh-CN" altLang="en-US" dirty="0" smtClean="0">
                <a:latin typeface="+mn-ea"/>
              </a:rPr>
              <a:t>流处理器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>
                <a:latin typeface="+mn-ea"/>
              </a:rPr>
              <a:t>流处理器：包含有浮点及整数处理单元和</a:t>
            </a:r>
            <a:r>
              <a:rPr lang="zh-CN" altLang="en-US" dirty="0" smtClean="0">
                <a:latin typeface="+mn-ea"/>
              </a:rPr>
              <a:t>寄存器，若干个流处理器构成一个流多处理器</a:t>
            </a:r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GPU</a:t>
            </a:r>
            <a:r>
              <a:rPr lang="zh-CN" altLang="en-US" dirty="0" smtClean="0">
                <a:latin typeface="+mn-ea"/>
              </a:rPr>
              <a:t>厂商：</a:t>
            </a:r>
            <a:r>
              <a:rPr lang="en-US" altLang="zh-CN" dirty="0" smtClean="0">
                <a:latin typeface="+mn-ea"/>
              </a:rPr>
              <a:t>NVIDIA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AMD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…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600" y="114467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等线" panose="02010600030101010101" pitchFamily="2" charset="-122"/>
              </a:rPr>
              <a:t>GPU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788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6754</TotalTime>
  <Words>1299</Words>
  <Application>Microsoft Office PowerPoint</Application>
  <PresentationFormat>全屏显示(4:3)</PresentationFormat>
  <Paragraphs>288</Paragraphs>
  <Slides>32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CourierNewPSMT</vt:lpstr>
      <vt:lpstr>等线</vt:lpstr>
      <vt:lpstr>等线 Light</vt:lpstr>
      <vt:lpstr>宋体</vt:lpstr>
      <vt:lpstr>Microsoft YaHei</vt:lpstr>
      <vt:lpstr>Arial</vt:lpstr>
      <vt:lpstr>Calibri</vt:lpstr>
      <vt:lpstr>Calibri Light</vt:lpstr>
      <vt:lpstr>Times New Roman</vt:lpstr>
      <vt:lpstr>Office 主题​​</vt:lpstr>
      <vt:lpstr>GPU 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 jl</dc:creator>
  <cp:lastModifiedBy>Windows 用户</cp:lastModifiedBy>
  <cp:revision>421</cp:revision>
  <dcterms:created xsi:type="dcterms:W3CDTF">2019-03-13T08:36:33Z</dcterms:created>
  <dcterms:modified xsi:type="dcterms:W3CDTF">2019-03-27T01:08:20Z</dcterms:modified>
</cp:coreProperties>
</file>